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72" r:id="rId3"/>
    <p:sldId id="257" r:id="rId4"/>
    <p:sldId id="273" r:id="rId6"/>
    <p:sldId id="258" r:id="rId7"/>
    <p:sldId id="259" r:id="rId8"/>
    <p:sldId id="262" r:id="rId9"/>
    <p:sldId id="261" r:id="rId10"/>
    <p:sldId id="266" r:id="rId11"/>
    <p:sldId id="265" r:id="rId12"/>
    <p:sldId id="267" r:id="rId13"/>
    <p:sldId id="268" r:id="rId14"/>
    <p:sldId id="269" r:id="rId15"/>
    <p:sldId id="270" r:id="rId16"/>
    <p:sldId id="274" r:id="rId17"/>
  </p:sldIdLst>
  <p:sldSz cx="9144000" cy="6858000" type="screen4x3"/>
  <p:notesSz cx="6760845" cy="994219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D2A000"/>
    <a:srgbClr val="00FFFF"/>
    <a:srgbClr val="45CDBD"/>
    <a:srgbClr val="8EB149"/>
    <a:srgbClr val="150A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浅色样式 2 - 强调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8" autoAdjust="0"/>
    <p:restoredTop sz="91210" autoAdjust="0"/>
  </p:normalViewPr>
  <p:slideViewPr>
    <p:cSldViewPr showGuides="1">
      <p:cViewPr varScale="1">
        <p:scale>
          <a:sx n="83" d="100"/>
          <a:sy n="83" d="100"/>
        </p:scale>
        <p:origin x="161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29168" cy="4967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30453" y="0"/>
            <a:ext cx="2929168" cy="4967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C8E7C2-C886-42B7-81F7-89FBFFBB1E83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5963" y="4722016"/>
            <a:ext cx="5409239" cy="447446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44031"/>
            <a:ext cx="2929168" cy="496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30453" y="9444031"/>
            <a:ext cx="2929168" cy="496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E34F20-36DD-40D4-8955-25F2A399057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34F20-36DD-40D4-8955-25F2A3990573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34F20-36DD-40D4-8955-25F2A3990573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34F20-36DD-40D4-8955-25F2A3990573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34F20-36DD-40D4-8955-25F2A3990573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34F20-36DD-40D4-8955-25F2A3990573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34F20-36DD-40D4-8955-25F2A3990573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34F20-36DD-40D4-8955-25F2A3990573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B7F9-2500-4C56-ACEE-268A95F67E8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5F7A-0DEF-4F3E-A247-13D6EB09A84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B7F9-2500-4C56-ACEE-268A95F67E8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5F7A-0DEF-4F3E-A247-13D6EB09A84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B7F9-2500-4C56-ACEE-268A95F67E8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5F7A-0DEF-4F3E-A247-13D6EB09A84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B7F9-2500-4C56-ACEE-268A95F67E8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5F7A-0DEF-4F3E-A247-13D6EB09A84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B7F9-2500-4C56-ACEE-268A95F67E8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5F7A-0DEF-4F3E-A247-13D6EB09A84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B7F9-2500-4C56-ACEE-268A95F67E8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5F7A-0DEF-4F3E-A247-13D6EB09A84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B7F9-2500-4C56-ACEE-268A95F67E82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5F7A-0DEF-4F3E-A247-13D6EB09A84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B7F9-2500-4C56-ACEE-268A95F67E82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5F7A-0DEF-4F3E-A247-13D6EB09A84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B7F9-2500-4C56-ACEE-268A95F67E82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5F7A-0DEF-4F3E-A247-13D6EB09A84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B7F9-2500-4C56-ACEE-268A95F67E8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5F7A-0DEF-4F3E-A247-13D6EB09A84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B7F9-2500-4C56-ACEE-268A95F67E8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5F7A-0DEF-4F3E-A247-13D6EB09A84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0B7F9-2500-4C56-ACEE-268A95F67E8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65F7A-0DEF-4F3E-A247-13D6EB09A84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676400" y="2133600"/>
            <a:ext cx="6019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002060"/>
                </a:solidFill>
                <a:latin typeface="Algerian" pitchFamily="82" charset="0"/>
              </a:rPr>
              <a:t>PLANNER</a:t>
            </a:r>
            <a:endParaRPr lang="en-US" sz="6000" dirty="0" smtClean="0">
              <a:solidFill>
                <a:srgbClr val="002060"/>
              </a:solidFill>
              <a:latin typeface="Algerian" pitchFamily="82" charset="0"/>
            </a:endParaRPr>
          </a:p>
          <a:p>
            <a:pPr algn="ctr"/>
            <a:r>
              <a:rPr lang="en-US" sz="3600" dirty="0" smtClean="0">
                <a:solidFill>
                  <a:srgbClr val="002060"/>
                </a:solidFill>
                <a:latin typeface="Algerian" pitchFamily="82" charset="0"/>
              </a:rPr>
              <a:t>2025 - 2026</a:t>
            </a:r>
            <a:endParaRPr lang="en-US" sz="3600" dirty="0">
              <a:solidFill>
                <a:srgbClr val="002060"/>
              </a:solidFill>
              <a:latin typeface="Algerian" pitchFamily="8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41237" y="5779679"/>
            <a:ext cx="245327" cy="43489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5599256" y="5779679"/>
            <a:ext cx="245327" cy="43489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4385109" y="5798635"/>
            <a:ext cx="245327" cy="43489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Rectangle 5"/>
          <p:cNvSpPr/>
          <p:nvPr/>
        </p:nvSpPr>
        <p:spPr>
          <a:xfrm>
            <a:off x="6771073" y="5779679"/>
            <a:ext cx="245327" cy="43489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3104539" y="5798635"/>
            <a:ext cx="245327" cy="43489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Rectangle 8"/>
          <p:cNvSpPr/>
          <p:nvPr/>
        </p:nvSpPr>
        <p:spPr>
          <a:xfrm>
            <a:off x="1983471" y="5798635"/>
            <a:ext cx="245327" cy="434898"/>
          </a:xfrm>
          <a:prstGeom prst="rect">
            <a:avLst/>
          </a:prstGeom>
          <a:solidFill>
            <a:srgbClr val="00FFFF"/>
          </a:solidFill>
          <a:ln>
            <a:solidFill>
              <a:srgbClr val="00FFCC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rgbClr val="00FFFF"/>
              </a:solidFill>
            </a:endParaRPr>
          </a:p>
        </p:txBody>
      </p:sp>
      <p:sp>
        <p:nvSpPr>
          <p:cNvPr id="10" name="Google Shape;88;p1"/>
          <p:cNvSpPr txBox="1"/>
          <p:nvPr/>
        </p:nvSpPr>
        <p:spPr>
          <a:xfrm>
            <a:off x="3966592" y="6323848"/>
            <a:ext cx="1044496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Preparatory stage</a:t>
            </a:r>
            <a:endParaRPr sz="4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Google Shape;88;p1"/>
          <p:cNvSpPr txBox="1"/>
          <p:nvPr/>
        </p:nvSpPr>
        <p:spPr>
          <a:xfrm>
            <a:off x="1448676" y="6299655"/>
            <a:ext cx="1314916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Co. Curriculum </a:t>
            </a:r>
            <a:endParaRPr sz="400" b="1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Google Shape;88;p1"/>
          <p:cNvSpPr txBox="1"/>
          <p:nvPr/>
        </p:nvSpPr>
        <p:spPr>
          <a:xfrm>
            <a:off x="5051880" y="6344054"/>
            <a:ext cx="1221988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 smtClean="0">
                <a:solidFill>
                  <a:srgbClr val="FF33CC"/>
                </a:solidFill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Middle School</a:t>
            </a:r>
            <a:endParaRPr sz="400" b="1" dirty="0">
              <a:solidFill>
                <a:srgbClr val="FF33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Google Shape;88;p1"/>
          <p:cNvSpPr txBox="1"/>
          <p:nvPr/>
        </p:nvSpPr>
        <p:spPr>
          <a:xfrm>
            <a:off x="6319216" y="6344054"/>
            <a:ext cx="1149043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Senior School</a:t>
            </a:r>
            <a:endParaRPr sz="4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Google Shape;88;p1"/>
          <p:cNvSpPr txBox="1"/>
          <p:nvPr/>
        </p:nvSpPr>
        <p:spPr>
          <a:xfrm>
            <a:off x="2701541" y="6323848"/>
            <a:ext cx="1160657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Foundational stage</a:t>
            </a:r>
            <a:endParaRPr sz="400" b="1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832800" y="5779679"/>
            <a:ext cx="245327" cy="434898"/>
          </a:xfrm>
          <a:prstGeom prst="rect">
            <a:avLst/>
          </a:prstGeom>
          <a:solidFill>
            <a:srgbClr val="D2A000"/>
          </a:solidFill>
          <a:ln>
            <a:solidFill>
              <a:srgbClr val="D2A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rgbClr val="D2A000"/>
              </a:solidFill>
            </a:endParaRPr>
          </a:p>
        </p:txBody>
      </p:sp>
      <p:sp>
        <p:nvSpPr>
          <p:cNvPr id="16" name="Google Shape;88;p1"/>
          <p:cNvSpPr txBox="1"/>
          <p:nvPr/>
        </p:nvSpPr>
        <p:spPr>
          <a:xfrm>
            <a:off x="7167677" y="6355449"/>
            <a:ext cx="1575572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 smtClean="0">
                <a:solidFill>
                  <a:srgbClr val="D2A000"/>
                </a:solidFill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HDES</a:t>
            </a:r>
            <a:endParaRPr sz="400" b="1" dirty="0">
              <a:solidFill>
                <a:srgbClr val="D2A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Google Shape;88;p1"/>
          <p:cNvSpPr txBox="1"/>
          <p:nvPr/>
        </p:nvSpPr>
        <p:spPr>
          <a:xfrm>
            <a:off x="89205" y="6334835"/>
            <a:ext cx="1575572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Common for all sections</a:t>
            </a:r>
            <a:endParaRPr sz="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05600" y="4038600"/>
            <a:ext cx="2217420" cy="150876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270760" y="3139440"/>
            <a:ext cx="1242060" cy="33451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800" y="685801"/>
          <a:ext cx="8534400" cy="5333999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219200"/>
                <a:gridCol w="1219200"/>
                <a:gridCol w="1219200"/>
                <a:gridCol w="1295400"/>
                <a:gridCol w="1143000"/>
                <a:gridCol w="1219200"/>
                <a:gridCol w="1219200"/>
              </a:tblGrid>
              <a:tr h="505640"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SUNDAY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MONDAY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TUESDAY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WEDNESDAY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THURSDAY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FRIDAY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SATURDAY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42159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796145" y="-15240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1" dirty="0" smtClean="0">
                <a:solidFill>
                  <a:srgbClr val="000099"/>
                </a:solidFill>
                <a:latin typeface="French Script MT" pitchFamily="66" charset="0"/>
              </a:rPr>
              <a:t>December 2025</a:t>
            </a:r>
            <a:endParaRPr lang="en-US" sz="4800" b="1" dirty="0">
              <a:solidFill>
                <a:srgbClr val="000099"/>
              </a:solidFill>
              <a:latin typeface="French Script MT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05400" y="4233446"/>
            <a:ext cx="1371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Christmas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7200" y="2187889"/>
            <a:ext cx="1676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PT 3</a:t>
            </a:r>
            <a:endParaRPr lang="en-US" sz="11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2119197" y="2440833"/>
            <a:ext cx="6019800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Google Shape;133;p6"/>
          <p:cNvSpPr txBox="1"/>
          <p:nvPr/>
        </p:nvSpPr>
        <p:spPr>
          <a:xfrm>
            <a:off x="338136" y="6132229"/>
            <a:ext cx="7777163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1100" b="1" i="0" u="none" strike="noStrike" cap="none" dirty="0" smtClean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CHOICE CUP FOOTBALL/ </a:t>
            </a:r>
            <a:r>
              <a:rPr lang="en-US" sz="1100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SAHODAYA MODEL 2/</a:t>
            </a:r>
            <a:r>
              <a:rPr lang="en-US" sz="1100" b="1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 </a:t>
            </a:r>
            <a:r>
              <a:rPr lang="en-US" sz="1100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 </a:t>
            </a:r>
            <a:r>
              <a:rPr lang="en-US" sz="1100" b="1" dirty="0">
                <a:solidFill>
                  <a:srgbClr val="D2A000"/>
                </a:solidFill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SENSITIZATION SESSION FOR STUDENTS</a:t>
            </a:r>
            <a:endParaRPr lang="en-US" sz="300" b="1" dirty="0">
              <a:solidFill>
                <a:srgbClr val="D2A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strike="noStrike" cap="none" dirty="0">
              <a:solidFill>
                <a:srgbClr val="00FFCC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2" name="Google Shape;88;p1"/>
          <p:cNvSpPr txBox="1"/>
          <p:nvPr/>
        </p:nvSpPr>
        <p:spPr>
          <a:xfrm>
            <a:off x="2729811" y="3279035"/>
            <a:ext cx="1314916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Musical Evening</a:t>
            </a:r>
            <a:endParaRPr sz="300" b="1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Google Shape;110;p3"/>
          <p:cNvSpPr txBox="1"/>
          <p:nvPr/>
        </p:nvSpPr>
        <p:spPr>
          <a:xfrm>
            <a:off x="6305462" y="3263290"/>
            <a:ext cx="1385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Farewell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6" name="Google Shape;110;p3"/>
          <p:cNvSpPr txBox="1"/>
          <p:nvPr/>
        </p:nvSpPr>
        <p:spPr>
          <a:xfrm>
            <a:off x="2062048" y="2119180"/>
            <a:ext cx="1447799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Charity Drive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7" name="Google Shape;110;p3"/>
          <p:cNvSpPr txBox="1"/>
          <p:nvPr/>
        </p:nvSpPr>
        <p:spPr>
          <a:xfrm>
            <a:off x="6317821" y="1485321"/>
            <a:ext cx="1447799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Grandparents Day - KA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2472755" y="2356374"/>
            <a:ext cx="626384" cy="8181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Google Shape;110;p3"/>
          <p:cNvSpPr txBox="1"/>
          <p:nvPr/>
        </p:nvSpPr>
        <p:spPr>
          <a:xfrm>
            <a:off x="6274142" y="2077331"/>
            <a:ext cx="1447799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Gr1 Cultural Evening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0" name="Google Shape;88;p1"/>
          <p:cNvSpPr txBox="1"/>
          <p:nvPr/>
        </p:nvSpPr>
        <p:spPr>
          <a:xfrm>
            <a:off x="3813019" y="1333604"/>
            <a:ext cx="157557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 smtClean="0">
                <a:solidFill>
                  <a:srgbClr val="D2A000"/>
                </a:solidFill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  International Day of Persons with Disabilities</a:t>
            </a:r>
            <a:endParaRPr sz="400" b="1" dirty="0">
              <a:solidFill>
                <a:srgbClr val="D2A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1" name="Google Shape;88;p1"/>
          <p:cNvSpPr txBox="1"/>
          <p:nvPr/>
        </p:nvSpPr>
        <p:spPr>
          <a:xfrm>
            <a:off x="3943348" y="1118701"/>
            <a:ext cx="1314916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Cultural Evening</a:t>
            </a:r>
            <a:endParaRPr sz="300" b="1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28899" y="4236967"/>
            <a:ext cx="13716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School closes for Christmas Holidays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" name="Google Shape;110;p3"/>
          <p:cNvSpPr txBox="1"/>
          <p:nvPr/>
        </p:nvSpPr>
        <p:spPr>
          <a:xfrm>
            <a:off x="6532654" y="1895681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7A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5" name="Google Shape;110;p3"/>
          <p:cNvSpPr txBox="1"/>
          <p:nvPr/>
        </p:nvSpPr>
        <p:spPr>
          <a:xfrm>
            <a:off x="4044727" y="1919080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8G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6" name="Google Shape;110;p3"/>
          <p:cNvSpPr txBox="1"/>
          <p:nvPr/>
        </p:nvSpPr>
        <p:spPr>
          <a:xfrm>
            <a:off x="6253451" y="1148544"/>
            <a:ext cx="1590561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Parent Interactive Session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2062048" y="2631702"/>
            <a:ext cx="6019800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796145" y="2412287"/>
            <a:ext cx="1676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PT 2 – Middle School</a:t>
            </a:r>
            <a:endParaRPr lang="en-US" sz="1100" b="1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9" name="Google Shape;110;p3"/>
          <p:cNvSpPr txBox="1"/>
          <p:nvPr/>
        </p:nvSpPr>
        <p:spPr>
          <a:xfrm>
            <a:off x="6231896" y="2574589"/>
            <a:ext cx="1590561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Parent Interactive Session</a:t>
            </a:r>
            <a:endParaRPr sz="1100" b="1" i="0" u="none" strike="noStrike" cap="none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2" y="685800"/>
          <a:ext cx="8458199" cy="54864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197330"/>
                <a:gridCol w="1186343"/>
                <a:gridCol w="1208317"/>
                <a:gridCol w="1329143"/>
                <a:gridCol w="1153391"/>
                <a:gridCol w="1230284"/>
                <a:gridCol w="1153391"/>
              </a:tblGrid>
              <a:tr h="533105"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SUNDAY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MONDAY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TUESDAY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WEDNESDAY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THURSDAY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FRIDAY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SATURDAY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908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 smtClean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4</a:t>
                      </a:r>
                      <a:endParaRPr lang="en-US" sz="1600" b="1" dirty="0" smtClean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11</a:t>
                      </a:r>
                      <a:endParaRPr lang="en-US" sz="1600" b="1" dirty="0" smtClean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18</a:t>
                      </a:r>
                      <a:endParaRPr lang="en-US" sz="1600" b="1" dirty="0" smtClean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24</a:t>
                      </a:r>
                      <a:endParaRPr lang="en-US" sz="1600" b="1" dirty="0" smtClean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25</a:t>
                      </a:r>
                      <a:endParaRPr lang="en-US" sz="1600" b="1" dirty="0" smtClean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28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29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89022" y="-152401"/>
            <a:ext cx="5029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1" dirty="0" smtClean="0">
                <a:solidFill>
                  <a:srgbClr val="000099"/>
                </a:solidFill>
                <a:latin typeface="French Script MT" pitchFamily="66" charset="0"/>
              </a:rPr>
              <a:t>January 2026</a:t>
            </a:r>
            <a:endParaRPr lang="en-US" sz="4800" b="1" dirty="0">
              <a:solidFill>
                <a:srgbClr val="000099"/>
              </a:solidFill>
              <a:latin typeface="French Script MT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03622" y="1447800"/>
            <a:ext cx="1371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Mannam</a:t>
            </a:r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 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Jayanthi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0" y="5562600"/>
            <a:ext cx="1371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Republic Day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Google Shape;110;p3"/>
          <p:cNvSpPr txBox="1"/>
          <p:nvPr/>
        </p:nvSpPr>
        <p:spPr>
          <a:xfrm>
            <a:off x="7677185" y="3420284"/>
            <a:ext cx="1162015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Working day Gr4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-</a:t>
            </a:r>
            <a:r>
              <a:rPr lang="en-US" sz="1100" b="1" i="0" u="none" strike="noStrike" cap="none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12</a:t>
            </a:r>
            <a:endParaRPr sz="1100" b="1" i="0" u="none" strike="noStrike" cap="none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8" name="Google Shape;126;p5"/>
          <p:cNvSpPr txBox="1"/>
          <p:nvPr/>
        </p:nvSpPr>
        <p:spPr>
          <a:xfrm>
            <a:off x="7179595" y="2706056"/>
            <a:ext cx="1116869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IIMUN</a:t>
            </a:r>
            <a:endParaRPr lang="en-US" sz="1100" b="1" i="0" u="none" strike="noStrike" cap="none" dirty="0" smtClean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9" name="Google Shape;126;p5"/>
          <p:cNvSpPr txBox="1"/>
          <p:nvPr/>
        </p:nvSpPr>
        <p:spPr>
          <a:xfrm>
            <a:off x="401148" y="3472190"/>
            <a:ext cx="1116869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IIMUN</a:t>
            </a:r>
            <a:endParaRPr lang="en-US" sz="1100" b="1" i="0" u="none" strike="noStrike" cap="none" dirty="0" smtClean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7276514" y="2918410"/>
            <a:ext cx="923033" cy="16443"/>
          </a:xfrm>
          <a:prstGeom prst="line">
            <a:avLst/>
          </a:prstGeom>
          <a:ln w="28575">
            <a:solidFill>
              <a:srgbClr val="00FFCC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Google Shape;110;p3"/>
          <p:cNvSpPr txBox="1"/>
          <p:nvPr/>
        </p:nvSpPr>
        <p:spPr>
          <a:xfrm>
            <a:off x="6403622" y="4493232"/>
            <a:ext cx="1385157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Gr3 Republic Day Programme</a:t>
            </a:r>
            <a:endParaRPr sz="1100" b="1" i="0" u="none" strike="noStrike" cap="none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2" name="Google Shape;110;p3"/>
          <p:cNvSpPr txBox="1"/>
          <p:nvPr/>
        </p:nvSpPr>
        <p:spPr>
          <a:xfrm>
            <a:off x="6390065" y="5418355"/>
            <a:ext cx="1385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Gr5 Annual Day</a:t>
            </a:r>
            <a:endParaRPr sz="1100" b="1" i="0" u="none" strike="noStrike" cap="none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3" name="Google Shape;133;p6"/>
          <p:cNvSpPr txBox="1"/>
          <p:nvPr/>
        </p:nvSpPr>
        <p:spPr>
          <a:xfrm>
            <a:off x="1676400" y="6185512"/>
            <a:ext cx="6867292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MATH QUIZ/ </a:t>
            </a: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ANVESHAN-EXHIBITION/ MATH QUIZ/ MOCK PARLIAMENT/</a:t>
            </a:r>
            <a:r>
              <a:rPr lang="en-US" sz="1100" b="1" i="0" u="none" strike="noStrike" cap="none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FIELD TRIP/</a:t>
            </a: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 </a:t>
            </a:r>
            <a:r>
              <a:rPr lang="en-US" sz="1100" b="1" dirty="0" smtClean="0">
                <a:solidFill>
                  <a:srgbClr val="D2A00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FIELD TRIP &amp; EXPERIENTIAL VISITS/ </a:t>
            </a:r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FIRE DRILL/ </a:t>
            </a:r>
            <a:r>
              <a:rPr lang="en-US" sz="1100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MODEL 3</a:t>
            </a:r>
            <a:endParaRPr sz="1100" b="1" i="0" u="none" strike="noStrike" cap="none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4" name="Google Shape;88;p1"/>
          <p:cNvSpPr txBox="1"/>
          <p:nvPr/>
        </p:nvSpPr>
        <p:spPr>
          <a:xfrm>
            <a:off x="6335966" y="4828553"/>
            <a:ext cx="1512673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 smtClean="0">
                <a:solidFill>
                  <a:srgbClr val="FF33CC"/>
                </a:solidFill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Gr6&amp;7 Fun Fete</a:t>
            </a:r>
            <a:endParaRPr sz="400" b="1" dirty="0">
              <a:solidFill>
                <a:srgbClr val="FF33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8" name="Google Shape;110;p3"/>
          <p:cNvSpPr txBox="1"/>
          <p:nvPr/>
        </p:nvSpPr>
        <p:spPr>
          <a:xfrm>
            <a:off x="4081496" y="3531553"/>
            <a:ext cx="1112390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Parents as Partners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1" name="Google Shape;110;p3"/>
          <p:cNvSpPr txBox="1"/>
          <p:nvPr/>
        </p:nvSpPr>
        <p:spPr>
          <a:xfrm>
            <a:off x="6392130" y="4197152"/>
            <a:ext cx="1353766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Healthy Minds Session Gr1&amp;2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2" name="Google Shape;110;p3"/>
          <p:cNvSpPr txBox="1"/>
          <p:nvPr/>
        </p:nvSpPr>
        <p:spPr>
          <a:xfrm>
            <a:off x="6565028" y="2947322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7C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3" name="Google Shape;110;p3"/>
          <p:cNvSpPr txBox="1"/>
          <p:nvPr/>
        </p:nvSpPr>
        <p:spPr>
          <a:xfrm>
            <a:off x="1697074" y="3967162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7D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4" name="Google Shape;110;p3"/>
          <p:cNvSpPr txBox="1"/>
          <p:nvPr/>
        </p:nvSpPr>
        <p:spPr>
          <a:xfrm>
            <a:off x="6565028" y="3979742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7F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5" name="Google Shape;110;p3"/>
          <p:cNvSpPr txBox="1"/>
          <p:nvPr/>
        </p:nvSpPr>
        <p:spPr>
          <a:xfrm>
            <a:off x="1741599" y="4997563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7G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6" name="Google Shape;110;p3"/>
          <p:cNvSpPr txBox="1"/>
          <p:nvPr/>
        </p:nvSpPr>
        <p:spPr>
          <a:xfrm>
            <a:off x="4267200" y="5910630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6A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7" name="Google Shape;110;p3"/>
          <p:cNvSpPr txBox="1"/>
          <p:nvPr/>
        </p:nvSpPr>
        <p:spPr>
          <a:xfrm>
            <a:off x="6623516" y="5920355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6B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7" name="Google Shape;126;p5"/>
          <p:cNvSpPr txBox="1"/>
          <p:nvPr/>
        </p:nvSpPr>
        <p:spPr>
          <a:xfrm>
            <a:off x="6485471" y="3511484"/>
            <a:ext cx="1116869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HOH</a:t>
            </a:r>
            <a:endParaRPr lang="en-US" sz="1100" b="1" i="0" u="none" strike="noStrike" cap="none" dirty="0" smtClean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8" name="Google Shape;110;p3"/>
          <p:cNvSpPr txBox="1"/>
          <p:nvPr/>
        </p:nvSpPr>
        <p:spPr>
          <a:xfrm>
            <a:off x="4081729" y="2912672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7B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5" name="Google Shape;110;p3"/>
          <p:cNvSpPr txBox="1"/>
          <p:nvPr/>
        </p:nvSpPr>
        <p:spPr>
          <a:xfrm>
            <a:off x="5174822" y="5388273"/>
            <a:ext cx="1385157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Parent Interactive Session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6" name="Google Shape;110;p3"/>
          <p:cNvSpPr txBox="1"/>
          <p:nvPr/>
        </p:nvSpPr>
        <p:spPr>
          <a:xfrm>
            <a:off x="1490680" y="2367502"/>
            <a:ext cx="1419207" cy="600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School reopens after Christmas Holidays</a:t>
            </a:r>
            <a:endParaRPr sz="1100" b="1" i="0" u="none" strike="noStrike" cap="none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18404" y="685800"/>
          <a:ext cx="8915396" cy="58674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273628"/>
                <a:gridCol w="1273628"/>
                <a:gridCol w="1273628"/>
                <a:gridCol w="1273628"/>
                <a:gridCol w="1273628"/>
                <a:gridCol w="1273628"/>
                <a:gridCol w="1273628"/>
              </a:tblGrid>
              <a:tr h="533775"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SUNDAY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MONDAY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TUESDAY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WEDNESDAY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THURSDAY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FRIDAY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SATURDAY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9720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4</a:t>
                      </a:r>
                      <a:endParaRPr lang="en-US" sz="1600" b="1" dirty="0" smtClean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109720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109720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109720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44805"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 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796145" y="-152400"/>
            <a:ext cx="51954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1" dirty="0" smtClean="0">
                <a:solidFill>
                  <a:srgbClr val="000099"/>
                </a:solidFill>
                <a:latin typeface="French Script MT" pitchFamily="66" charset="0"/>
              </a:rPr>
              <a:t>February 2026</a:t>
            </a:r>
            <a:endParaRPr lang="en-US" sz="4800" b="1" dirty="0">
              <a:solidFill>
                <a:srgbClr val="000099"/>
              </a:solidFill>
              <a:latin typeface="French Script MT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733800"/>
            <a:ext cx="1219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Shivaratri	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48400" y="1609130"/>
            <a:ext cx="1676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Graduation</a:t>
            </a:r>
            <a:endParaRPr lang="en-US" sz="11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Google Shape;110;p3"/>
          <p:cNvSpPr txBox="1"/>
          <p:nvPr/>
        </p:nvSpPr>
        <p:spPr>
          <a:xfrm>
            <a:off x="7781960" y="3725532"/>
            <a:ext cx="1162015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Working day Gr4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-</a:t>
            </a:r>
            <a:r>
              <a:rPr lang="en-US" sz="1100" b="1" i="0" u="none" strike="noStrike" cap="none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12</a:t>
            </a:r>
            <a:endParaRPr sz="1100" b="1" i="0" u="none" strike="noStrike" cap="none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5" name="Google Shape;133;p6"/>
          <p:cNvSpPr txBox="1"/>
          <p:nvPr/>
        </p:nvSpPr>
        <p:spPr>
          <a:xfrm>
            <a:off x="4222172" y="6606922"/>
            <a:ext cx="4343400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SCIENCE EXHIBITION/</a:t>
            </a: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 </a:t>
            </a: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ANNUAL EXAM</a:t>
            </a:r>
            <a:endParaRPr sz="1100" b="1" i="0" u="none" strike="noStrike" cap="none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6" name="Google Shape;110;p3"/>
          <p:cNvSpPr txBox="1"/>
          <p:nvPr/>
        </p:nvSpPr>
        <p:spPr>
          <a:xfrm>
            <a:off x="6444428" y="4599985"/>
            <a:ext cx="1385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Science Day</a:t>
            </a:r>
            <a:endParaRPr sz="1100" b="1" i="0" u="none" strike="noStrike" cap="none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7" name="Google Shape;110;p3"/>
          <p:cNvSpPr txBox="1"/>
          <p:nvPr/>
        </p:nvSpPr>
        <p:spPr>
          <a:xfrm>
            <a:off x="3951291" y="4858173"/>
            <a:ext cx="1385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Science Week</a:t>
            </a:r>
            <a:endParaRPr sz="1100" b="1" i="0" u="none" strike="noStrike" cap="none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2235698" y="5114106"/>
            <a:ext cx="4572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Google Shape;110;p3"/>
          <p:cNvSpPr txBox="1"/>
          <p:nvPr/>
        </p:nvSpPr>
        <p:spPr>
          <a:xfrm>
            <a:off x="3916525" y="3574613"/>
            <a:ext cx="1353150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Healthy Minds Session Gr1&amp;2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1" name="Google Shape;110;p3"/>
          <p:cNvSpPr txBox="1"/>
          <p:nvPr/>
        </p:nvSpPr>
        <p:spPr>
          <a:xfrm>
            <a:off x="6460430" y="5117488"/>
            <a:ext cx="1353150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PREP Cultural Evening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2" name="Google Shape;110;p3"/>
          <p:cNvSpPr txBox="1"/>
          <p:nvPr/>
        </p:nvSpPr>
        <p:spPr>
          <a:xfrm>
            <a:off x="1600200" y="2057400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6C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3" name="Google Shape;110;p3"/>
          <p:cNvSpPr txBox="1"/>
          <p:nvPr/>
        </p:nvSpPr>
        <p:spPr>
          <a:xfrm>
            <a:off x="6598169" y="2023801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6D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4" name="Google Shape;110;p3"/>
          <p:cNvSpPr txBox="1"/>
          <p:nvPr/>
        </p:nvSpPr>
        <p:spPr>
          <a:xfrm>
            <a:off x="1566862" y="3157170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6E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5" name="Google Shape;110;p3"/>
          <p:cNvSpPr txBox="1"/>
          <p:nvPr/>
        </p:nvSpPr>
        <p:spPr>
          <a:xfrm>
            <a:off x="6657405" y="3137350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6F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6" name="Google Shape;110;p3"/>
          <p:cNvSpPr txBox="1"/>
          <p:nvPr/>
        </p:nvSpPr>
        <p:spPr>
          <a:xfrm>
            <a:off x="1566862" y="4229053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6G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7" name="Google Shape;88;p1"/>
          <p:cNvSpPr txBox="1"/>
          <p:nvPr/>
        </p:nvSpPr>
        <p:spPr>
          <a:xfrm>
            <a:off x="5047557" y="1715976"/>
            <a:ext cx="1575572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 smtClean="0">
                <a:solidFill>
                  <a:srgbClr val="D2A000"/>
                </a:solidFill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Talent Fiesta</a:t>
            </a:r>
            <a:endParaRPr sz="400" b="1" dirty="0">
              <a:solidFill>
                <a:srgbClr val="D2A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8" name="Google Shape;110;p3"/>
          <p:cNvSpPr txBox="1"/>
          <p:nvPr/>
        </p:nvSpPr>
        <p:spPr>
          <a:xfrm>
            <a:off x="5066844" y="1340403"/>
            <a:ext cx="1590561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Parent Interactive Session</a:t>
            </a:r>
            <a:endParaRPr sz="1100" b="1" i="0" u="none" strike="noStrike" cap="none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502355" y="838200"/>
          <a:ext cx="8305801" cy="54102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186543"/>
                <a:gridCol w="1186543"/>
                <a:gridCol w="1186543"/>
                <a:gridCol w="1317174"/>
                <a:gridCol w="1143000"/>
                <a:gridCol w="1099455"/>
                <a:gridCol w="1186543"/>
              </a:tblGrid>
              <a:tr h="532828"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SUNDAY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MONDAY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TUESDAY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WEDNESDAY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THURSDAY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FRIDAY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SATURDAY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9117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796145" y="-152400"/>
            <a:ext cx="5043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1" dirty="0" smtClean="0">
                <a:solidFill>
                  <a:srgbClr val="000099"/>
                </a:solidFill>
                <a:latin typeface="French Script MT" pitchFamily="66" charset="0"/>
              </a:rPr>
              <a:t>March 2026</a:t>
            </a:r>
            <a:endParaRPr lang="en-US" sz="4800" b="1" dirty="0">
              <a:solidFill>
                <a:srgbClr val="000099"/>
              </a:solidFill>
              <a:latin typeface="French Script MT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41484" y="3567112"/>
            <a:ext cx="1371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Eid</a:t>
            </a:r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Ul</a:t>
            </a:r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Fitr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1524000"/>
            <a:ext cx="16764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Reopening</a:t>
            </a:r>
            <a:endParaRPr lang="en-US" sz="1100" b="1" dirty="0" smtClean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US" sz="1100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Gr 10&amp;12</a:t>
            </a:r>
            <a:endParaRPr lang="en-US" sz="1100" b="1" dirty="0" smtClean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US" sz="1100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(New Batch)</a:t>
            </a:r>
            <a:endParaRPr lang="en-US" sz="11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Google Shape;110;p3"/>
          <p:cNvSpPr txBox="1"/>
          <p:nvPr/>
        </p:nvSpPr>
        <p:spPr>
          <a:xfrm>
            <a:off x="6341484" y="4704371"/>
            <a:ext cx="1385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  Gr5 Graduation</a:t>
            </a:r>
            <a:endParaRPr sz="1100" b="1" i="0" u="none" strike="noStrike" cap="none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2" name="Google Shape;110;p3"/>
          <p:cNvSpPr txBox="1"/>
          <p:nvPr/>
        </p:nvSpPr>
        <p:spPr>
          <a:xfrm>
            <a:off x="3978680" y="4704371"/>
            <a:ext cx="1353150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   KL Graduation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3" name="Google Shape;88;p1"/>
          <p:cNvSpPr txBox="1"/>
          <p:nvPr/>
        </p:nvSpPr>
        <p:spPr>
          <a:xfrm>
            <a:off x="1498214" y="4704371"/>
            <a:ext cx="1575572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D2A000"/>
                </a:solidFill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Parent Interactive Session - Annual</a:t>
            </a:r>
            <a:endParaRPr sz="300" b="1" dirty="0">
              <a:solidFill>
                <a:srgbClr val="D2A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2190750" y="3828722"/>
            <a:ext cx="3733800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598623" y="4654223"/>
            <a:ext cx="4168423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Google Shape;110;p3"/>
          <p:cNvSpPr txBox="1"/>
          <p:nvPr/>
        </p:nvSpPr>
        <p:spPr>
          <a:xfrm>
            <a:off x="2916835" y="3561282"/>
            <a:ext cx="232957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Annual Exam – Middle School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7" name="Google Shape;110;p3"/>
          <p:cNvSpPr txBox="1"/>
          <p:nvPr/>
        </p:nvSpPr>
        <p:spPr>
          <a:xfrm>
            <a:off x="3518047" y="4392653"/>
            <a:ext cx="232957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Annual Exam – Middle School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95287" y="5410702"/>
            <a:ext cx="116478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School closes for Summer Vacation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57200" y="1066800"/>
          <a:ext cx="8305801" cy="54102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186543"/>
                <a:gridCol w="1186543"/>
                <a:gridCol w="1186543"/>
                <a:gridCol w="1317174"/>
                <a:gridCol w="1143000"/>
                <a:gridCol w="1099455"/>
                <a:gridCol w="1186543"/>
              </a:tblGrid>
              <a:tr h="532828"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SUNDAY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MONDAY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TUESDAY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WEDNESDAY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THURSDAY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FRIDAY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SATURDAY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91172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796144" y="8818"/>
            <a:ext cx="5043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1" dirty="0" smtClean="0">
                <a:solidFill>
                  <a:srgbClr val="000099"/>
                </a:solidFill>
                <a:latin typeface="French Script MT" pitchFamily="66" charset="0"/>
              </a:rPr>
              <a:t>April 2026</a:t>
            </a:r>
            <a:endParaRPr lang="en-US" sz="4800" b="1" dirty="0">
              <a:solidFill>
                <a:srgbClr val="000099"/>
              </a:solidFill>
              <a:latin typeface="French Script MT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0" y="1828800"/>
            <a:ext cx="1143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Maundy Thursday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17672" y="1828800"/>
            <a:ext cx="1371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Good Friday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0525" y="2819400"/>
            <a:ext cx="1371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Easter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43200" y="3771900"/>
            <a:ext cx="1371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Ambedkar</a:t>
            </a:r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Jayanthi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62400" y="3856538"/>
            <a:ext cx="1371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Vishu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18405" y="685800"/>
          <a:ext cx="8873197" cy="607149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267600"/>
                <a:gridCol w="1267600"/>
                <a:gridCol w="1267600"/>
                <a:gridCol w="1388110"/>
                <a:gridCol w="1365107"/>
                <a:gridCol w="1137590"/>
                <a:gridCol w="1179590"/>
              </a:tblGrid>
              <a:tr h="540618"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Aparajita" pitchFamily="34" charset="0"/>
                        </a:rPr>
                        <a:t>SUNDAY</a:t>
                      </a:r>
                      <a:endParaRPr lang="en-US" sz="145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Aparajita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Aparajita" pitchFamily="34" charset="0"/>
                        </a:rPr>
                        <a:t>MONDAY</a:t>
                      </a:r>
                      <a:endParaRPr lang="en-US" sz="145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Aparajita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Aparajita" pitchFamily="34" charset="0"/>
                        </a:rPr>
                        <a:t>TUESDAY</a:t>
                      </a:r>
                      <a:endParaRPr lang="en-US" sz="145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Aparajita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Aparajita" pitchFamily="34" charset="0"/>
                        </a:rPr>
                        <a:t>WEDNESDAY</a:t>
                      </a:r>
                      <a:endParaRPr lang="en-US" sz="145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Aparajita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Aparajita" pitchFamily="34" charset="0"/>
                        </a:rPr>
                        <a:t>THURSDAY</a:t>
                      </a:r>
                      <a:endParaRPr lang="en-US" sz="145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Aparajita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Aparajita" pitchFamily="34" charset="0"/>
                        </a:rPr>
                        <a:t>FRIDAY</a:t>
                      </a:r>
                      <a:endParaRPr lang="en-US" sz="145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Aparajita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Aparajita" pitchFamily="34" charset="0"/>
                        </a:rPr>
                        <a:t>SATURDAY</a:t>
                      </a:r>
                      <a:endParaRPr lang="en-US" sz="145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Aparajita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78582"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 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4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6609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796145" y="-15240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1" dirty="0" smtClean="0">
                <a:solidFill>
                  <a:srgbClr val="000099"/>
                </a:solidFill>
                <a:latin typeface="French Script MT" pitchFamily="66" charset="0"/>
              </a:rPr>
              <a:t>April 2025</a:t>
            </a:r>
            <a:endParaRPr lang="en-US" sz="4800" b="1" dirty="0">
              <a:solidFill>
                <a:srgbClr val="000099"/>
              </a:solidFill>
              <a:latin typeface="French Script MT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47800" y="2967377"/>
            <a:ext cx="11430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Vishu</a:t>
            </a:r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/ Dr.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Ambedhkar</a:t>
            </a:r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Jayanthi</a:t>
            </a:r>
            <a:endParaRPr lang="en-US" sz="11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48959" y="3030409"/>
            <a:ext cx="1143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Maundy Thursday</a:t>
            </a:r>
            <a:endParaRPr lang="en-US" sz="11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25740" y="3115048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Good Friday</a:t>
            </a:r>
            <a:endParaRPr lang="en-US" sz="11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Google Shape;88;p1"/>
          <p:cNvSpPr txBox="1"/>
          <p:nvPr/>
        </p:nvSpPr>
        <p:spPr>
          <a:xfrm>
            <a:off x="3974674" y="1296719"/>
            <a:ext cx="1160657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 err="1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sym typeface="Algerian"/>
              </a:rPr>
              <a:t>Kinderland</a:t>
            </a:r>
            <a:r>
              <a:rPr lang="en-US" sz="12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sym typeface="Algerian"/>
              </a:rPr>
              <a:t> Open House</a:t>
            </a:r>
            <a:endParaRPr sz="400" b="1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Google Shape;88;p1"/>
          <p:cNvSpPr txBox="1"/>
          <p:nvPr/>
        </p:nvSpPr>
        <p:spPr>
          <a:xfrm>
            <a:off x="5440130" y="1331306"/>
            <a:ext cx="1160657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sym typeface="Algerian"/>
              </a:rPr>
              <a:t>Gr1&amp;2</a:t>
            </a:r>
            <a:endParaRPr lang="en-US" sz="1200" b="1" dirty="0" smtClean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sym typeface="Algeri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sym typeface="Algerian"/>
              </a:rPr>
              <a:t> Open House</a:t>
            </a:r>
            <a:endParaRPr sz="400" b="1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Google Shape;88;p1"/>
          <p:cNvSpPr txBox="1"/>
          <p:nvPr/>
        </p:nvSpPr>
        <p:spPr>
          <a:xfrm>
            <a:off x="6672446" y="1216501"/>
            <a:ext cx="1160657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sym typeface="Algerian"/>
              </a:rPr>
              <a:t>Gr 9&amp;11 Open House</a:t>
            </a:r>
            <a:endParaRPr sz="2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Google Shape;88;p1"/>
          <p:cNvSpPr txBox="1"/>
          <p:nvPr/>
        </p:nvSpPr>
        <p:spPr>
          <a:xfrm>
            <a:off x="6627285" y="1493734"/>
            <a:ext cx="1250980" cy="415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sym typeface="Algerian"/>
              </a:rPr>
              <a:t>Last working day for Gr10&amp;12</a:t>
            </a:r>
            <a:endParaRPr sz="2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Google Shape;88;p1"/>
          <p:cNvSpPr txBox="1"/>
          <p:nvPr/>
        </p:nvSpPr>
        <p:spPr>
          <a:xfrm>
            <a:off x="1497052" y="2086653"/>
            <a:ext cx="1044496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Gr3-5 Open House</a:t>
            </a:r>
            <a:endParaRPr sz="4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Google Shape;88;p1"/>
          <p:cNvSpPr txBox="1"/>
          <p:nvPr/>
        </p:nvSpPr>
        <p:spPr>
          <a:xfrm>
            <a:off x="2675750" y="2120330"/>
            <a:ext cx="114897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 smtClean="0">
                <a:solidFill>
                  <a:srgbClr val="FF33CC"/>
                </a:solidFill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Gr6-8 Open House</a:t>
            </a:r>
            <a:endParaRPr sz="400" b="1" dirty="0">
              <a:solidFill>
                <a:srgbClr val="FF33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Google Shape;88;p1"/>
          <p:cNvSpPr txBox="1"/>
          <p:nvPr/>
        </p:nvSpPr>
        <p:spPr>
          <a:xfrm>
            <a:off x="6656277" y="2066448"/>
            <a:ext cx="1221988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 smtClean="0"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School closes for teachers</a:t>
            </a:r>
            <a:endParaRPr sz="4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18403" y="838201"/>
          <a:ext cx="8873199" cy="571499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267600"/>
                <a:gridCol w="1267600"/>
                <a:gridCol w="1267600"/>
                <a:gridCol w="1388111"/>
                <a:gridCol w="1365108"/>
                <a:gridCol w="1137590"/>
                <a:gridCol w="1179590"/>
              </a:tblGrid>
              <a:tr h="513245"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Aparajita" pitchFamily="34" charset="0"/>
                        </a:rPr>
                        <a:t>SUNDAY</a:t>
                      </a:r>
                      <a:endParaRPr lang="en-US" sz="145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Aparajita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Aparajita" pitchFamily="34" charset="0"/>
                        </a:rPr>
                        <a:t>MONDAY</a:t>
                      </a:r>
                      <a:endParaRPr lang="en-US" sz="145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Aparajita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Aparajita" pitchFamily="34" charset="0"/>
                        </a:rPr>
                        <a:t>TUESDAY</a:t>
                      </a:r>
                      <a:endParaRPr lang="en-US" sz="145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Aparajita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Aparajita" pitchFamily="34" charset="0"/>
                        </a:rPr>
                        <a:t>WEDNESDAY</a:t>
                      </a:r>
                      <a:endParaRPr lang="en-US" sz="145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Aparajita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Aparajita" pitchFamily="34" charset="0"/>
                        </a:rPr>
                        <a:t>THURSDAY</a:t>
                      </a:r>
                      <a:endParaRPr lang="en-US" sz="145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Aparajita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Aparajita" pitchFamily="34" charset="0"/>
                        </a:rPr>
                        <a:t>FRIDAY</a:t>
                      </a:r>
                      <a:endParaRPr lang="en-US" sz="145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Aparajita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Aparajita" pitchFamily="34" charset="0"/>
                        </a:rPr>
                        <a:t>SATURDAY</a:t>
                      </a:r>
                      <a:endParaRPr lang="en-US" sz="145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Aparajita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55004"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105500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4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7</a:t>
                      </a:r>
                      <a:endParaRPr lang="en-US" sz="1600" b="1" dirty="0" smtClean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8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1055004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37702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10990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796145" y="-15240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1" dirty="0" smtClean="0">
                <a:solidFill>
                  <a:srgbClr val="000099"/>
                </a:solidFill>
                <a:latin typeface="French Script MT" pitchFamily="66" charset="0"/>
              </a:rPr>
              <a:t>May 2025</a:t>
            </a:r>
            <a:endParaRPr lang="en-US" sz="4800" b="1" dirty="0">
              <a:solidFill>
                <a:srgbClr val="000099"/>
              </a:solidFill>
              <a:latin typeface="French Script MT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62600" y="1601162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May Day	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Google Shape;133;p6"/>
          <p:cNvSpPr txBox="1"/>
          <p:nvPr/>
        </p:nvSpPr>
        <p:spPr>
          <a:xfrm>
            <a:off x="1371600" y="5715000"/>
            <a:ext cx="1245624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School Reopens for Teachers</a:t>
            </a:r>
            <a:endParaRPr sz="1100" b="1" i="0" u="none" strike="noStrike" cap="none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7" name="Google Shape;110;p3"/>
          <p:cNvSpPr txBox="1"/>
          <p:nvPr/>
        </p:nvSpPr>
        <p:spPr>
          <a:xfrm>
            <a:off x="4876800" y="6581041"/>
            <a:ext cx="3638799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onsolas" panose="020B0609020204030204"/>
                <a:cs typeface="Consolas" panose="020B0609020204030204"/>
                <a:sym typeface="Consolas" panose="020B0609020204030204"/>
              </a:rPr>
              <a:t>TEACHER TRAININGS</a:t>
            </a:r>
            <a:endParaRPr sz="1050" b="1" i="0" u="none" strike="noStrike" cap="none" dirty="0">
              <a:solidFill>
                <a:schemeClr val="tx1"/>
              </a:solidFill>
              <a:latin typeface="Cambria" panose="02040503050406030204" pitchFamily="18" charset="0"/>
              <a:ea typeface="Consolas" panose="020B0609020204030204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0" name="Google Shape;88;p1"/>
          <p:cNvSpPr txBox="1"/>
          <p:nvPr/>
        </p:nvSpPr>
        <p:spPr>
          <a:xfrm>
            <a:off x="4047751" y="5515373"/>
            <a:ext cx="1160657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P.O KG, Gr1&amp;2</a:t>
            </a:r>
            <a:endParaRPr sz="400" b="1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Google Shape;133;p6"/>
          <p:cNvSpPr txBox="1"/>
          <p:nvPr/>
        </p:nvSpPr>
        <p:spPr>
          <a:xfrm>
            <a:off x="3932190" y="3695700"/>
            <a:ext cx="1245624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School Reopens for </a:t>
            </a:r>
            <a:r>
              <a:rPr lang="en-US" sz="1100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Gr10&amp;12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2" name="Google Shape;133;p6"/>
          <p:cNvSpPr txBox="1"/>
          <p:nvPr/>
        </p:nvSpPr>
        <p:spPr>
          <a:xfrm>
            <a:off x="6639427" y="4649368"/>
            <a:ext cx="1245624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HR Induction for new staff</a:t>
            </a:r>
            <a:endParaRPr sz="1100" b="1" i="0" u="none" strike="noStrike" cap="none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5" name="Google Shape;88;p1"/>
          <p:cNvSpPr txBox="1"/>
          <p:nvPr/>
        </p:nvSpPr>
        <p:spPr>
          <a:xfrm>
            <a:off x="2534203" y="5560801"/>
            <a:ext cx="149255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 smtClean="0">
                <a:solidFill>
                  <a:srgbClr val="D2A000"/>
                </a:solidFill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Sensitization session for teachers</a:t>
            </a:r>
            <a:endParaRPr sz="400" b="1" dirty="0">
              <a:solidFill>
                <a:srgbClr val="D2A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82592" y="-20964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1" dirty="0" smtClean="0">
                <a:solidFill>
                  <a:srgbClr val="000099"/>
                </a:solidFill>
                <a:latin typeface="French Script MT" pitchFamily="66" charset="0"/>
              </a:rPr>
              <a:t>June 2025</a:t>
            </a:r>
            <a:endParaRPr lang="en-US" sz="4800" b="1" dirty="0">
              <a:solidFill>
                <a:srgbClr val="000099"/>
              </a:solidFill>
              <a:latin typeface="French Script MT" pitchFamily="66" charset="0"/>
            </a:endParaRPr>
          </a:p>
        </p:txBody>
      </p:sp>
      <p:graphicFrame>
        <p:nvGraphicFramePr>
          <p:cNvPr id="60" name="Table 59"/>
          <p:cNvGraphicFramePr>
            <a:graphicFrameLocks noGrp="1"/>
          </p:cNvGraphicFramePr>
          <p:nvPr/>
        </p:nvGraphicFramePr>
        <p:xfrm>
          <a:off x="242884" y="679474"/>
          <a:ext cx="8610603" cy="5766414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230086"/>
                <a:gridCol w="1230086"/>
                <a:gridCol w="1197431"/>
                <a:gridCol w="1295401"/>
                <a:gridCol w="1197427"/>
                <a:gridCol w="1230086"/>
                <a:gridCol w="1230086"/>
              </a:tblGrid>
              <a:tr h="519166"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SUNDAY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MONDAY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TUESDAY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WEDNESDAY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THURSDAY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FRIDAY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SATURDAY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54407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</a:t>
                      </a:r>
                      <a:endParaRPr lang="en-US" sz="1600" b="1" dirty="0" smtClean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4</a:t>
                      </a:r>
                      <a:endParaRPr lang="en-US" sz="1600" b="1" dirty="0" smtClean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1054407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102962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1054407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1054407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324600" y="1646858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   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Bakrid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7800" y="579120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PT 1</a:t>
            </a:r>
            <a:endParaRPr lang="en-US" sz="11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Google Shape;110;p3"/>
          <p:cNvSpPr txBox="1"/>
          <p:nvPr/>
        </p:nvSpPr>
        <p:spPr>
          <a:xfrm>
            <a:off x="-28579" y="6453092"/>
            <a:ext cx="9145171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dirty="0" smtClean="0">
                <a:solidFill>
                  <a:srgbClr val="FF0000"/>
                </a:solidFill>
                <a:latin typeface="Cambria" panose="02040503050406030204" pitchFamily="18" charset="0"/>
                <a:ea typeface="Consolas" panose="020B0609020204030204"/>
                <a:cs typeface="Consolas" panose="020B0609020204030204"/>
                <a:sym typeface="Consolas" panose="020B0609020204030204"/>
              </a:rPr>
              <a:t>GR3 SCHOOL TOUR-NEW STUDENTS/CLASS ASSEMBLY GR5/</a:t>
            </a:r>
            <a:r>
              <a:rPr lang="en-US" sz="1100" b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onsolas" panose="020B0609020204030204"/>
                <a:cs typeface="Consolas" panose="020B0609020204030204"/>
                <a:sym typeface="Consolas" panose="020B0609020204030204"/>
              </a:rPr>
              <a:t>CHOICE SPORTS/ </a:t>
            </a:r>
            <a:r>
              <a:rPr lang="en-US" sz="1100" b="1" dirty="0" smtClean="0">
                <a:solidFill>
                  <a:srgbClr val="FF00FF"/>
                </a:solidFill>
                <a:latin typeface="Cambria" panose="02040503050406030204" pitchFamily="18" charset="0"/>
                <a:ea typeface="Consolas" panose="020B0609020204030204"/>
                <a:cs typeface="Consolas" panose="020B0609020204030204"/>
                <a:sym typeface="Consolas" panose="020B0609020204030204"/>
              </a:rPr>
              <a:t>SCHOOL TOUR FOR NEW ADMN./ READING WEEK/ </a:t>
            </a:r>
            <a:r>
              <a:rPr lang="en-US" sz="1100" b="1" dirty="0" smtClean="0">
                <a:solidFill>
                  <a:srgbClr val="D2A000"/>
                </a:solidFill>
                <a:latin typeface="Cambria" panose="02040503050406030204" pitchFamily="18" charset="0"/>
                <a:ea typeface="Consolas" panose="020B0609020204030204"/>
                <a:cs typeface="Consolas" panose="020B0609020204030204"/>
                <a:sym typeface="Consolas" panose="020B0609020204030204"/>
              </a:rPr>
              <a:t>MEET </a:t>
            </a:r>
            <a:r>
              <a:rPr lang="en-US" sz="1100" b="1" smtClean="0">
                <a:solidFill>
                  <a:srgbClr val="D2A000"/>
                </a:solidFill>
                <a:latin typeface="Cambria" panose="02040503050406030204" pitchFamily="18" charset="0"/>
                <a:ea typeface="Consolas" panose="020B0609020204030204"/>
                <a:cs typeface="Consolas" panose="020B0609020204030204"/>
                <a:sym typeface="Consolas" panose="020B0609020204030204"/>
              </a:rPr>
              <a:t>&amp; GREET/ </a:t>
            </a:r>
            <a:r>
              <a:rPr lang="en-US" sz="1100" b="1" smtClean="0">
                <a:solidFill>
                  <a:srgbClr val="00B050"/>
                </a:solidFill>
                <a:latin typeface="Cambria" panose="02040503050406030204" pitchFamily="18" charset="0"/>
                <a:ea typeface="Consolas" panose="020B0609020204030204"/>
                <a:cs typeface="Consolas" panose="020B0609020204030204"/>
                <a:sym typeface="Consolas" panose="020B0609020204030204"/>
              </a:rPr>
              <a:t>GR11 REOPENING</a:t>
            </a:r>
            <a:r>
              <a:rPr lang="en-US" sz="1100" b="1" smtClean="0">
                <a:solidFill>
                  <a:srgbClr val="00FFFF"/>
                </a:solidFill>
                <a:latin typeface="Cambria" panose="02040503050406030204" pitchFamily="18" charset="0"/>
                <a:ea typeface="Consolas" panose="020B0609020204030204"/>
                <a:cs typeface="Consolas" panose="020B0609020204030204"/>
                <a:sym typeface="Consolas" panose="020B0609020204030204"/>
              </a:rPr>
              <a:t> </a:t>
            </a:r>
            <a:endParaRPr sz="1050" b="1" i="0" u="none" strike="noStrike" cap="none" dirty="0">
              <a:solidFill>
                <a:srgbClr val="00FFFF"/>
              </a:solidFill>
              <a:latin typeface="Cambria" panose="02040503050406030204" pitchFamily="18" charset="0"/>
              <a:ea typeface="Consolas" panose="020B0609020204030204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9" name="Google Shape;125;p5"/>
          <p:cNvSpPr txBox="1"/>
          <p:nvPr/>
        </p:nvSpPr>
        <p:spPr>
          <a:xfrm>
            <a:off x="2896097" y="4572000"/>
            <a:ext cx="3275601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Student Council Election Rounds</a:t>
            </a:r>
            <a:endParaRPr sz="1100" b="1" i="0" u="none" strike="noStrike" cap="none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323553" y="4835862"/>
            <a:ext cx="4420687" cy="13097"/>
          </a:xfrm>
          <a:prstGeom prst="line">
            <a:avLst/>
          </a:prstGeom>
          <a:ln w="28575">
            <a:solidFill>
              <a:srgbClr val="00FFFF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Google Shape;125;p5"/>
          <p:cNvSpPr txBox="1"/>
          <p:nvPr/>
        </p:nvSpPr>
        <p:spPr>
          <a:xfrm>
            <a:off x="1447800" y="4589436"/>
            <a:ext cx="1143000" cy="600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Class Captain </a:t>
            </a:r>
            <a:r>
              <a:rPr lang="en-US" sz="1100" b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Investiture </a:t>
            </a:r>
            <a:r>
              <a:rPr lang="en-US" sz="1100" b="1" dirty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(</a:t>
            </a:r>
            <a:r>
              <a:rPr lang="en-US" sz="1100" b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M</a:t>
            </a:r>
            <a:r>
              <a:rPr lang="en-US" sz="1100" b="1" dirty="0" smtClean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/</a:t>
            </a:r>
            <a:r>
              <a:rPr lang="en-US" sz="11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S</a:t>
            </a:r>
            <a:r>
              <a:rPr lang="en-US" sz="1100" b="1" dirty="0" smtClean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)</a:t>
            </a:r>
            <a:endParaRPr sz="1100" b="1" i="0" u="none" strike="noStrike" cap="none" dirty="0">
              <a:solidFill>
                <a:srgbClr val="00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2" name="Google Shape;125;p5"/>
          <p:cNvSpPr txBox="1"/>
          <p:nvPr/>
        </p:nvSpPr>
        <p:spPr>
          <a:xfrm>
            <a:off x="7569368" y="3380432"/>
            <a:ext cx="1377647" cy="600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World Music Day/ International Yoga Day</a:t>
            </a:r>
            <a:endParaRPr sz="1100" b="1" i="0" u="none" strike="noStrike" cap="none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4" name="Google Shape;110;p3"/>
          <p:cNvSpPr txBox="1"/>
          <p:nvPr/>
        </p:nvSpPr>
        <p:spPr>
          <a:xfrm>
            <a:off x="5256517" y="1661848"/>
            <a:ext cx="1139204" cy="600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World Environment Day</a:t>
            </a:r>
            <a:endParaRPr sz="1100" b="1" i="0" u="none" strike="noStrike" cap="none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5" name="Google Shape;110;p3"/>
          <p:cNvSpPr txBox="1"/>
          <p:nvPr/>
        </p:nvSpPr>
        <p:spPr>
          <a:xfrm>
            <a:off x="7672422" y="3952470"/>
            <a:ext cx="1162015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Working day Gr4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-</a:t>
            </a:r>
            <a:r>
              <a:rPr lang="en-US" sz="1100" b="1" i="0" u="none" strike="noStrike" cap="none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12</a:t>
            </a:r>
            <a:endParaRPr sz="1100" b="1" i="0" u="none" strike="noStrike" cap="none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6" name="Google Shape;110;p3"/>
          <p:cNvSpPr txBox="1"/>
          <p:nvPr/>
        </p:nvSpPr>
        <p:spPr>
          <a:xfrm>
            <a:off x="5122336" y="4872904"/>
            <a:ext cx="1273385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Anti Narcotics Day</a:t>
            </a:r>
            <a:endParaRPr sz="1100" b="1" i="0" u="none" strike="noStrike" cap="none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7" name="Google Shape;110;p3"/>
          <p:cNvSpPr txBox="1"/>
          <p:nvPr/>
        </p:nvSpPr>
        <p:spPr>
          <a:xfrm>
            <a:off x="4128926" y="3076797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12A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8" name="Google Shape;110;p3"/>
          <p:cNvSpPr txBox="1"/>
          <p:nvPr/>
        </p:nvSpPr>
        <p:spPr>
          <a:xfrm>
            <a:off x="6519705" y="3084453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10A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9" name="Google Shape;110;p3"/>
          <p:cNvSpPr txBox="1"/>
          <p:nvPr/>
        </p:nvSpPr>
        <p:spPr>
          <a:xfrm>
            <a:off x="1616553" y="4110569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12B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0" name="Google Shape;110;p3"/>
          <p:cNvSpPr txBox="1"/>
          <p:nvPr/>
        </p:nvSpPr>
        <p:spPr>
          <a:xfrm>
            <a:off x="6541215" y="4128717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10B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1" name="Google Shape;110;p3"/>
          <p:cNvSpPr txBox="1"/>
          <p:nvPr/>
        </p:nvSpPr>
        <p:spPr>
          <a:xfrm>
            <a:off x="6560265" y="5146571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10C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4" name="Google Shape;110;p3"/>
          <p:cNvSpPr txBox="1"/>
          <p:nvPr/>
        </p:nvSpPr>
        <p:spPr>
          <a:xfrm>
            <a:off x="6296829" y="3316344"/>
            <a:ext cx="1385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World Yoga Day</a:t>
            </a:r>
            <a:endParaRPr sz="1100" b="1" i="0" u="none" strike="noStrike" cap="none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6" name="Google Shape;110;p3"/>
          <p:cNvSpPr txBox="1"/>
          <p:nvPr/>
        </p:nvSpPr>
        <p:spPr>
          <a:xfrm>
            <a:off x="6310516" y="3515377"/>
            <a:ext cx="1385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World Music Day</a:t>
            </a:r>
            <a:endParaRPr sz="1100" b="1" i="0" u="none" strike="noStrike" cap="none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7" name="Google Shape;110;p3"/>
          <p:cNvSpPr txBox="1"/>
          <p:nvPr/>
        </p:nvSpPr>
        <p:spPr>
          <a:xfrm>
            <a:off x="6319124" y="3743629"/>
            <a:ext cx="1385157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Parent Interactive Session</a:t>
            </a:r>
            <a:endParaRPr sz="1100" b="1" i="0" u="none" strike="noStrike" cap="none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9" name="Google Shape;88;p1"/>
          <p:cNvSpPr txBox="1"/>
          <p:nvPr/>
        </p:nvSpPr>
        <p:spPr>
          <a:xfrm>
            <a:off x="5189427" y="3540374"/>
            <a:ext cx="1221988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 smtClean="0"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National Reader’s Day</a:t>
            </a:r>
            <a:endParaRPr sz="4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1" name="Google Shape;110;p3"/>
          <p:cNvSpPr txBox="1"/>
          <p:nvPr/>
        </p:nvSpPr>
        <p:spPr>
          <a:xfrm>
            <a:off x="1584298" y="2467604"/>
            <a:ext cx="1176668" cy="600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School year begins for KA &amp; Gr1 &amp; 3-9</a:t>
            </a:r>
            <a:endParaRPr sz="1100" b="1" i="0" u="none" strike="noStrike" cap="none" dirty="0"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3" name="Google Shape;110;p3"/>
          <p:cNvSpPr txBox="1"/>
          <p:nvPr/>
        </p:nvSpPr>
        <p:spPr>
          <a:xfrm>
            <a:off x="3953193" y="2476673"/>
            <a:ext cx="1176668" cy="600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School year begins for KG&amp;Gr2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7" name="Google Shape;110;p3"/>
          <p:cNvSpPr txBox="1"/>
          <p:nvPr/>
        </p:nvSpPr>
        <p:spPr>
          <a:xfrm>
            <a:off x="6436102" y="4859399"/>
            <a:ext cx="1176668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Grand Welcome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8" name="Google Shape;88;p1"/>
          <p:cNvSpPr txBox="1"/>
          <p:nvPr/>
        </p:nvSpPr>
        <p:spPr>
          <a:xfrm>
            <a:off x="1487350" y="1212670"/>
            <a:ext cx="1221988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 smtClean="0">
                <a:solidFill>
                  <a:srgbClr val="FF33CC"/>
                </a:solidFill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P.O Gr6-8</a:t>
            </a:r>
            <a:endParaRPr sz="400" b="1" dirty="0">
              <a:solidFill>
                <a:srgbClr val="FF33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9" name="Google Shape;110;p3"/>
          <p:cNvSpPr txBox="1"/>
          <p:nvPr/>
        </p:nvSpPr>
        <p:spPr>
          <a:xfrm>
            <a:off x="4067298" y="1503884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P.O Gr10&amp;12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41" name="Google Shape;110;p3"/>
          <p:cNvSpPr txBox="1"/>
          <p:nvPr/>
        </p:nvSpPr>
        <p:spPr>
          <a:xfrm>
            <a:off x="5191339" y="2509326"/>
            <a:ext cx="1176668" cy="600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School year begins for PREP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4" name="Google Shape;88;p1"/>
          <p:cNvSpPr txBox="1"/>
          <p:nvPr/>
        </p:nvSpPr>
        <p:spPr>
          <a:xfrm>
            <a:off x="3864539" y="4296313"/>
            <a:ext cx="1314916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Star Search</a:t>
            </a:r>
            <a:endParaRPr sz="300" b="1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2019300" y="4540491"/>
            <a:ext cx="6019800" cy="0"/>
          </a:xfrm>
          <a:prstGeom prst="line">
            <a:avLst/>
          </a:prstGeom>
          <a:ln w="28575"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Google Shape;110;p3"/>
          <p:cNvSpPr txBox="1"/>
          <p:nvPr/>
        </p:nvSpPr>
        <p:spPr>
          <a:xfrm>
            <a:off x="5189459" y="1243710"/>
            <a:ext cx="1308796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Meet &amp; Greet Gr1&amp;2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43" name="Google Shape;110;p3"/>
          <p:cNvSpPr txBox="1"/>
          <p:nvPr/>
        </p:nvSpPr>
        <p:spPr>
          <a:xfrm>
            <a:off x="2725615" y="1577300"/>
            <a:ext cx="1138630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Meet &amp; Greet - KL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44" name="Google Shape;110;p3"/>
          <p:cNvSpPr txBox="1"/>
          <p:nvPr/>
        </p:nvSpPr>
        <p:spPr>
          <a:xfrm>
            <a:off x="6297334" y="4551655"/>
            <a:ext cx="1385157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Parent Interactive Session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5" name="Google Shape;133;p6"/>
          <p:cNvSpPr txBox="1"/>
          <p:nvPr/>
        </p:nvSpPr>
        <p:spPr>
          <a:xfrm>
            <a:off x="7584768" y="1441676"/>
            <a:ext cx="1245624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Chairman’s Award</a:t>
            </a:r>
            <a:endParaRPr sz="1100" b="1" i="0" u="none" strike="noStrike" cap="none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6" name="Google Shape;110;p3"/>
          <p:cNvSpPr txBox="1"/>
          <p:nvPr/>
        </p:nvSpPr>
        <p:spPr>
          <a:xfrm>
            <a:off x="5263425" y="1540585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P.O Gr9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45" name="Google Shape;110;p3"/>
          <p:cNvSpPr txBox="1"/>
          <p:nvPr/>
        </p:nvSpPr>
        <p:spPr>
          <a:xfrm>
            <a:off x="2744576" y="2568599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P.O Gr11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46" name="Google Shape;88;p1"/>
          <p:cNvSpPr txBox="1"/>
          <p:nvPr/>
        </p:nvSpPr>
        <p:spPr>
          <a:xfrm>
            <a:off x="2790526" y="1268416"/>
            <a:ext cx="1044496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P.O Gr3-5</a:t>
            </a:r>
            <a:endParaRPr sz="4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96145" y="-15240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1" dirty="0" smtClean="0">
                <a:solidFill>
                  <a:srgbClr val="000099"/>
                </a:solidFill>
                <a:latin typeface="French Script MT" pitchFamily="66" charset="0"/>
              </a:rPr>
              <a:t>July 2025</a:t>
            </a:r>
            <a:endParaRPr lang="en-US" sz="6000" b="1" dirty="0" smtClean="0">
              <a:solidFill>
                <a:srgbClr val="000099"/>
              </a:solidFill>
              <a:latin typeface="French Script MT" pitchFamily="66" charset="0"/>
            </a:endParaRPr>
          </a:p>
        </p:txBody>
      </p:sp>
      <p:graphicFrame>
        <p:nvGraphicFramePr>
          <p:cNvPr id="58" name="Table 57"/>
          <p:cNvGraphicFramePr>
            <a:graphicFrameLocks noGrp="1"/>
          </p:cNvGraphicFramePr>
          <p:nvPr/>
        </p:nvGraphicFramePr>
        <p:xfrm>
          <a:off x="228598" y="762001"/>
          <a:ext cx="8686803" cy="584529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187332"/>
                <a:gridCol w="1187332"/>
                <a:gridCol w="1187332"/>
                <a:gridCol w="1390294"/>
                <a:gridCol w="1217776"/>
                <a:gridCol w="1298961"/>
                <a:gridCol w="1217776"/>
              </a:tblGrid>
              <a:tr h="455338"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SUNDAY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MONDAY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TUESDAY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WEDNESDAY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THURSDAY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FRIDAY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SATURDAY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400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35972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35972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47456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892291"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133931" y="4168421"/>
            <a:ext cx="1295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Karkidaka</a:t>
            </a:r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Vavu</a:t>
            </a:r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228600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Muharam</a:t>
            </a:r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17371" y="3135209"/>
            <a:ext cx="13092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Choice Day	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37937" y="1149072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PT 1</a:t>
            </a:r>
            <a:endParaRPr lang="en-US" sz="11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186841" y="1410682"/>
            <a:ext cx="4953000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Google Shape;88;p1"/>
          <p:cNvSpPr txBox="1"/>
          <p:nvPr/>
        </p:nvSpPr>
        <p:spPr>
          <a:xfrm>
            <a:off x="6381290" y="2366843"/>
            <a:ext cx="1314916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Awards Ceremony</a:t>
            </a:r>
            <a:endParaRPr sz="300" b="1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6607291"/>
            <a:ext cx="8915401" cy="407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000" b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INVESTITURE CEREMONY/ CLASS ASSEMBLIES GR3&amp;4/</a:t>
            </a:r>
            <a:r>
              <a:rPr lang="en-US" sz="1000" b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000" b="1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000" b="1" dirty="0">
                <a:solidFill>
                  <a:srgbClr val="D2A000"/>
                </a:solidFill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SENSITIZATION SESSION FOR </a:t>
            </a:r>
            <a:r>
              <a:rPr lang="en-US" sz="1000" b="1" dirty="0" smtClean="0">
                <a:solidFill>
                  <a:srgbClr val="D2A000"/>
                </a:solidFill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STUDENTS/PARENT INTERACTIVE SESSION </a:t>
            </a:r>
            <a:r>
              <a:rPr lang="en-US" sz="1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P.O Gr9&amp;11</a:t>
            </a:r>
            <a:endParaRPr lang="en-US" sz="200" b="1" dirty="0">
              <a:solidFill>
                <a:srgbClr val="D2A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Google Shape;126;p5"/>
          <p:cNvSpPr txBox="1"/>
          <p:nvPr/>
        </p:nvSpPr>
        <p:spPr>
          <a:xfrm>
            <a:off x="3924834" y="2512436"/>
            <a:ext cx="1239982" cy="415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b="1" i="0" u="none" strike="noStrike" cap="none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Investiture</a:t>
            </a:r>
            <a:r>
              <a:rPr lang="en-US" sz="1050" b="1" i="0" u="none" strike="noStrike" cap="none" dirty="0" smtClean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 </a:t>
            </a:r>
            <a:r>
              <a:rPr lang="en-US" sz="1050" b="1" i="0" u="none" strike="noStrike" cap="none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Ceremony</a:t>
            </a:r>
            <a:r>
              <a:rPr lang="en-US" sz="1050" b="1" i="0" u="none" strike="noStrike" cap="none" dirty="0" smtClean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 (</a:t>
            </a:r>
            <a:r>
              <a:rPr lang="en-US" sz="1050" b="1" i="0" u="none" strike="noStrike" cap="none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M</a:t>
            </a:r>
            <a:r>
              <a:rPr lang="en-US" sz="1050" b="1" i="0" u="none" strike="noStrike" cap="none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/S</a:t>
            </a:r>
            <a:r>
              <a:rPr lang="en-US" sz="1050" b="1" i="0" u="none" strike="noStrike" cap="none" dirty="0" smtClean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)</a:t>
            </a:r>
            <a:endParaRPr lang="en-US" sz="1050" b="1" i="0" u="none" strike="noStrike" cap="none" dirty="0" smtClean="0">
              <a:solidFill>
                <a:srgbClr val="00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4" name="Google Shape;88;p1"/>
          <p:cNvSpPr txBox="1"/>
          <p:nvPr/>
        </p:nvSpPr>
        <p:spPr>
          <a:xfrm>
            <a:off x="6400800" y="1639184"/>
            <a:ext cx="1314916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Election</a:t>
            </a:r>
            <a:endParaRPr sz="300" b="1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Google Shape;110;p3"/>
          <p:cNvSpPr txBox="1"/>
          <p:nvPr/>
        </p:nvSpPr>
        <p:spPr>
          <a:xfrm>
            <a:off x="7758146" y="3206756"/>
            <a:ext cx="1162015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Working day Gr4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-</a:t>
            </a:r>
            <a:r>
              <a:rPr lang="en-US" sz="1100" b="1" i="0" u="none" strike="noStrike" cap="none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12</a:t>
            </a:r>
            <a:endParaRPr sz="1100" b="1" i="0" u="none" strike="noStrike" cap="none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7" name="Google Shape;110;p3"/>
          <p:cNvSpPr txBox="1"/>
          <p:nvPr/>
        </p:nvSpPr>
        <p:spPr>
          <a:xfrm>
            <a:off x="6510473" y="2684408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10D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8" name="Google Shape;110;p3"/>
          <p:cNvSpPr txBox="1"/>
          <p:nvPr/>
        </p:nvSpPr>
        <p:spPr>
          <a:xfrm>
            <a:off x="6603559" y="3597624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10E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9" name="Google Shape;110;p3"/>
          <p:cNvSpPr txBox="1"/>
          <p:nvPr/>
        </p:nvSpPr>
        <p:spPr>
          <a:xfrm>
            <a:off x="6605860" y="4527020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10F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0" name="Google Shape;110;p3"/>
          <p:cNvSpPr txBox="1"/>
          <p:nvPr/>
        </p:nvSpPr>
        <p:spPr>
          <a:xfrm>
            <a:off x="1524000" y="2626989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12C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1" name="Google Shape;110;p3"/>
          <p:cNvSpPr txBox="1"/>
          <p:nvPr/>
        </p:nvSpPr>
        <p:spPr>
          <a:xfrm>
            <a:off x="1532390" y="4515665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12E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2" name="Google Shape;110;p3"/>
          <p:cNvSpPr txBox="1"/>
          <p:nvPr/>
        </p:nvSpPr>
        <p:spPr>
          <a:xfrm>
            <a:off x="1537152" y="5476243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12F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3" name="Google Shape;110;p3"/>
          <p:cNvSpPr txBox="1"/>
          <p:nvPr/>
        </p:nvSpPr>
        <p:spPr>
          <a:xfrm>
            <a:off x="1532390" y="3555087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12D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4" name="Google Shape;110;p3"/>
          <p:cNvSpPr txBox="1"/>
          <p:nvPr/>
        </p:nvSpPr>
        <p:spPr>
          <a:xfrm>
            <a:off x="2520894" y="3763999"/>
            <a:ext cx="1385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Talent Time</a:t>
            </a:r>
            <a:endParaRPr sz="1100" b="1" i="0" u="none" strike="noStrike" cap="none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5" name="Google Shape;110;p3"/>
          <p:cNvSpPr txBox="1"/>
          <p:nvPr/>
        </p:nvSpPr>
        <p:spPr>
          <a:xfrm>
            <a:off x="6372989" y="3781042"/>
            <a:ext cx="1385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Talent Time</a:t>
            </a:r>
            <a:endParaRPr sz="1100" b="1" i="0" u="none" strike="noStrike" cap="none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6" name="Google Shape;110;p3"/>
          <p:cNvSpPr txBox="1"/>
          <p:nvPr/>
        </p:nvSpPr>
        <p:spPr>
          <a:xfrm>
            <a:off x="3062647" y="5199255"/>
            <a:ext cx="1385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Talent Time</a:t>
            </a:r>
            <a:endParaRPr sz="1100" b="1" i="0" u="none" strike="noStrike" cap="none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2329524" y="4025569"/>
            <a:ext cx="1752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263665" y="5437008"/>
            <a:ext cx="330553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Google Shape;110;p3"/>
          <p:cNvSpPr txBox="1"/>
          <p:nvPr/>
        </p:nvSpPr>
        <p:spPr>
          <a:xfrm>
            <a:off x="2661545" y="1477601"/>
            <a:ext cx="1176668" cy="600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Parent as Partners/ Doctor’s Day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9" name="Google Shape;110;p3"/>
          <p:cNvSpPr txBox="1"/>
          <p:nvPr/>
        </p:nvSpPr>
        <p:spPr>
          <a:xfrm>
            <a:off x="4756000" y="1392499"/>
            <a:ext cx="2059894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Van </a:t>
            </a:r>
            <a:r>
              <a:rPr lang="en-IN" sz="1100" b="1" dirty="0" err="1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Mahotsav</a:t>
            </a: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 Gr1&amp;2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4752931" y="1674269"/>
            <a:ext cx="2057400" cy="6937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Google Shape;110;p3"/>
          <p:cNvSpPr txBox="1"/>
          <p:nvPr/>
        </p:nvSpPr>
        <p:spPr>
          <a:xfrm>
            <a:off x="6285149" y="4260541"/>
            <a:ext cx="1507198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Parent Interactive Session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7" name="Google Shape;110;p3"/>
          <p:cNvSpPr txBox="1"/>
          <p:nvPr/>
        </p:nvSpPr>
        <p:spPr>
          <a:xfrm>
            <a:off x="1651159" y="2015915"/>
            <a:ext cx="2059894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Healthy Minds Session Gr2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8" name="Google Shape;110;p3"/>
          <p:cNvSpPr txBox="1"/>
          <p:nvPr/>
        </p:nvSpPr>
        <p:spPr>
          <a:xfrm>
            <a:off x="4316913" y="2051765"/>
            <a:ext cx="2059894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Healthy Minds Session Gr1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4970047" y="2353026"/>
            <a:ext cx="499306" cy="2215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372873" y="2262351"/>
            <a:ext cx="499306" cy="2215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329524" y="2625887"/>
            <a:ext cx="499306" cy="2215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Google Shape;110;p3"/>
          <p:cNvSpPr txBox="1"/>
          <p:nvPr/>
        </p:nvSpPr>
        <p:spPr>
          <a:xfrm>
            <a:off x="3505200" y="4768272"/>
            <a:ext cx="2059894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Rising Stars Gr2&amp;PREP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2345213" y="5006122"/>
            <a:ext cx="4258346" cy="2335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Google Shape;110;p3"/>
          <p:cNvSpPr txBox="1"/>
          <p:nvPr/>
        </p:nvSpPr>
        <p:spPr>
          <a:xfrm>
            <a:off x="4023004" y="4986083"/>
            <a:ext cx="1013123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err="1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Kinderland</a:t>
            </a: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 City Tour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45" name="Google Shape;110;p3"/>
          <p:cNvSpPr txBox="1"/>
          <p:nvPr/>
        </p:nvSpPr>
        <p:spPr>
          <a:xfrm>
            <a:off x="5104043" y="5226631"/>
            <a:ext cx="1385157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Parent Interactive Session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48" name="Google Shape;110;p3"/>
          <p:cNvSpPr txBox="1"/>
          <p:nvPr/>
        </p:nvSpPr>
        <p:spPr>
          <a:xfrm>
            <a:off x="1488681" y="2409590"/>
            <a:ext cx="2471472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Parent Corner -KG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2221210" y="4239767"/>
            <a:ext cx="4701576" cy="34594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Google Shape;110;p3"/>
          <p:cNvSpPr txBox="1"/>
          <p:nvPr/>
        </p:nvSpPr>
        <p:spPr>
          <a:xfrm>
            <a:off x="4168048" y="4013820"/>
            <a:ext cx="1385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PT1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77733" y="-15240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1" dirty="0" smtClean="0">
                <a:solidFill>
                  <a:srgbClr val="000099"/>
                </a:solidFill>
                <a:latin typeface="French Script MT" pitchFamily="66" charset="0"/>
              </a:rPr>
              <a:t>August 2025</a:t>
            </a:r>
            <a:endParaRPr lang="en-US" sz="4800" b="1" dirty="0" smtClean="0">
              <a:solidFill>
                <a:srgbClr val="000099"/>
              </a:solidFill>
              <a:latin typeface="French Script MT" pitchFamily="66" charset="0"/>
            </a:endParaRPr>
          </a:p>
        </p:txBody>
      </p:sp>
      <p:graphicFrame>
        <p:nvGraphicFramePr>
          <p:cNvPr id="58" name="Table 57"/>
          <p:cNvGraphicFramePr>
            <a:graphicFrameLocks noGrp="1"/>
          </p:cNvGraphicFramePr>
          <p:nvPr/>
        </p:nvGraphicFramePr>
        <p:xfrm>
          <a:off x="208177" y="762000"/>
          <a:ext cx="8707223" cy="56388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243889"/>
                <a:gridCol w="1243889"/>
                <a:gridCol w="1243889"/>
                <a:gridCol w="1317956"/>
                <a:gridCol w="1169822"/>
                <a:gridCol w="1243889"/>
                <a:gridCol w="1243889"/>
              </a:tblGrid>
              <a:tr h="611808"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SUNDAY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MONDAY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TUESDAY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WEDNESDAY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THURSDAY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FRIDAY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SATURDAY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59792"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28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29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30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187106" y="3089854"/>
            <a:ext cx="17526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Independence  </a:t>
            </a:r>
            <a:endParaRPr lang="en-US" sz="11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 Day Celebrations	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73133" y="4876800"/>
            <a:ext cx="1371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Ayyankali</a:t>
            </a:r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Jayanthi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19600" y="220980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PT 2</a:t>
            </a:r>
            <a:endParaRPr lang="en-US" sz="11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209800" y="2471410"/>
            <a:ext cx="6019800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Google Shape;133;p6"/>
          <p:cNvSpPr txBox="1"/>
          <p:nvPr/>
        </p:nvSpPr>
        <p:spPr>
          <a:xfrm>
            <a:off x="1373846" y="3127370"/>
            <a:ext cx="2538460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Choice Cup Basketball</a:t>
            </a:r>
            <a:endParaRPr sz="1100" b="1" i="0" u="none" strike="noStrike" cap="none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359706" y="3393505"/>
            <a:ext cx="688294" cy="0"/>
          </a:xfrm>
          <a:prstGeom prst="line">
            <a:avLst/>
          </a:prstGeom>
          <a:ln w="28575"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6873" y="6369996"/>
            <a:ext cx="91348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FIELD TRIP/ 70:30 SESSION/ </a:t>
            </a:r>
            <a:r>
              <a:rPr lang="en-US" sz="1100" b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STUDENT COUNCIL LUNCH/ </a:t>
            </a:r>
            <a:r>
              <a:rPr lang="en-US" sz="1100" b="1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PARENT INTERACTIVE SESSION/ SCIENCE QUIZ GR6-8/ </a:t>
            </a:r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MOCK FIRE DRILL/</a:t>
            </a:r>
            <a:r>
              <a:rPr lang="en-US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FIELD TRIP/</a:t>
            </a:r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100" b="1" dirty="0" smtClean="0">
                <a:solidFill>
                  <a:srgbClr val="D2A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FIELD TRIP &amp; EXPERIENTIAL VISITS</a:t>
            </a:r>
            <a:endParaRPr lang="en-US" sz="1100" b="1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Google Shape;110;p3"/>
          <p:cNvSpPr txBox="1"/>
          <p:nvPr/>
        </p:nvSpPr>
        <p:spPr>
          <a:xfrm>
            <a:off x="4058033" y="4142688"/>
            <a:ext cx="108719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HOH</a:t>
            </a:r>
            <a:endParaRPr sz="1100" b="1" i="0" u="none" strike="noStrike" cap="none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6" name="Google Shape;110;p3"/>
          <p:cNvSpPr txBox="1"/>
          <p:nvPr/>
        </p:nvSpPr>
        <p:spPr>
          <a:xfrm>
            <a:off x="7724810" y="1456273"/>
            <a:ext cx="1162015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Working day Gr</a:t>
            </a:r>
            <a:r>
              <a:rPr lang="en-US" sz="1100" b="1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4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-</a:t>
            </a:r>
            <a:r>
              <a:rPr lang="en-US" sz="1100" b="1" i="0" u="none" strike="noStrike" cap="none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12</a:t>
            </a:r>
            <a:endParaRPr sz="1100" b="1" i="0" u="none" strike="noStrike" cap="none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8" name="Google Shape;110;p3"/>
          <p:cNvSpPr txBox="1"/>
          <p:nvPr/>
        </p:nvSpPr>
        <p:spPr>
          <a:xfrm>
            <a:off x="6544733" y="1898538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10G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35146" y="4922754"/>
            <a:ext cx="1371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Athachamayam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" name="Google Shape;110;p3"/>
          <p:cNvSpPr txBox="1"/>
          <p:nvPr/>
        </p:nvSpPr>
        <p:spPr>
          <a:xfrm>
            <a:off x="2359706" y="2515421"/>
            <a:ext cx="1907494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Parent as Partners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3" name="Google Shape;110;p3"/>
          <p:cNvSpPr txBox="1"/>
          <p:nvPr/>
        </p:nvSpPr>
        <p:spPr>
          <a:xfrm>
            <a:off x="1620060" y="2070941"/>
            <a:ext cx="2059894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Rising Stars PREP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2441001" y="2314729"/>
            <a:ext cx="499306" cy="2215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Google Shape;110;p3"/>
          <p:cNvSpPr txBox="1"/>
          <p:nvPr/>
        </p:nvSpPr>
        <p:spPr>
          <a:xfrm>
            <a:off x="5024518" y="3028099"/>
            <a:ext cx="1636315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Independence Day Celebrations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8" name="Google Shape;110;p3"/>
          <p:cNvSpPr txBox="1"/>
          <p:nvPr/>
        </p:nvSpPr>
        <p:spPr>
          <a:xfrm>
            <a:off x="6377763" y="4138772"/>
            <a:ext cx="1371286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Onam Celebration KG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3" name="Google Shape;110;p3"/>
          <p:cNvSpPr txBox="1"/>
          <p:nvPr/>
        </p:nvSpPr>
        <p:spPr>
          <a:xfrm>
            <a:off x="1591696" y="3622402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11A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4" name="Google Shape;110;p3"/>
          <p:cNvSpPr txBox="1"/>
          <p:nvPr/>
        </p:nvSpPr>
        <p:spPr>
          <a:xfrm>
            <a:off x="1620060" y="4446195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11B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5" name="Google Shape;110;p3"/>
          <p:cNvSpPr txBox="1"/>
          <p:nvPr/>
        </p:nvSpPr>
        <p:spPr>
          <a:xfrm>
            <a:off x="6569755" y="4489242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9A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6" name="Google Shape;110;p3"/>
          <p:cNvSpPr txBox="1"/>
          <p:nvPr/>
        </p:nvSpPr>
        <p:spPr>
          <a:xfrm>
            <a:off x="1615952" y="5313576"/>
            <a:ext cx="1084603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11C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7" name="Google Shape;110;p3"/>
          <p:cNvSpPr txBox="1"/>
          <p:nvPr/>
        </p:nvSpPr>
        <p:spPr>
          <a:xfrm>
            <a:off x="6549337" y="5302890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9B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8" name="Google Shape;88;p1"/>
          <p:cNvSpPr txBox="1"/>
          <p:nvPr/>
        </p:nvSpPr>
        <p:spPr>
          <a:xfrm>
            <a:off x="5117812" y="3899974"/>
            <a:ext cx="1575572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 smtClean="0">
                <a:solidFill>
                  <a:srgbClr val="D2A000"/>
                </a:solidFill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Fun &amp; Games</a:t>
            </a:r>
            <a:endParaRPr sz="400" b="1" dirty="0">
              <a:solidFill>
                <a:srgbClr val="D2A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417290" y="4851437"/>
            <a:ext cx="17675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School closes for</a:t>
            </a:r>
            <a:endParaRPr lang="en-US" sz="11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Onam Holidays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1" name="Google Shape;110;p3"/>
          <p:cNvSpPr txBox="1"/>
          <p:nvPr/>
        </p:nvSpPr>
        <p:spPr>
          <a:xfrm>
            <a:off x="5181699" y="4097517"/>
            <a:ext cx="1447799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Healthy Minds Session Gr2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2" name="Google Shape;110;p3"/>
          <p:cNvSpPr txBox="1"/>
          <p:nvPr/>
        </p:nvSpPr>
        <p:spPr>
          <a:xfrm>
            <a:off x="3877733" y="4861458"/>
            <a:ext cx="1447799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Healthy Minds Session Gr2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41" name="Google Shape;110;p3"/>
          <p:cNvSpPr txBox="1"/>
          <p:nvPr/>
        </p:nvSpPr>
        <p:spPr>
          <a:xfrm>
            <a:off x="6349178" y="4841607"/>
            <a:ext cx="1385157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Parent Interactive Session</a:t>
            </a:r>
            <a:endParaRPr sz="1100" b="1" i="0" u="none" strike="noStrike" cap="none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96145" y="-15240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1" dirty="0" smtClean="0">
                <a:solidFill>
                  <a:srgbClr val="000099"/>
                </a:solidFill>
                <a:latin typeface="French Script MT" pitchFamily="66" charset="0"/>
              </a:rPr>
              <a:t>September 2025</a:t>
            </a:r>
            <a:endParaRPr lang="en-US" sz="4800" b="1" dirty="0" smtClean="0">
              <a:solidFill>
                <a:srgbClr val="000099"/>
              </a:solidFill>
              <a:latin typeface="French Script MT" pitchFamily="66" charset="0"/>
            </a:endParaRPr>
          </a:p>
        </p:txBody>
      </p:sp>
      <p:graphicFrame>
        <p:nvGraphicFramePr>
          <p:cNvPr id="58" name="Table 57"/>
          <p:cNvGraphicFramePr>
            <a:graphicFrameLocks noGrp="1"/>
          </p:cNvGraphicFramePr>
          <p:nvPr/>
        </p:nvGraphicFramePr>
        <p:xfrm>
          <a:off x="118404" y="685800"/>
          <a:ext cx="8915396" cy="59436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273628"/>
                <a:gridCol w="1273628"/>
                <a:gridCol w="1273628"/>
                <a:gridCol w="1273628"/>
                <a:gridCol w="1273628"/>
                <a:gridCol w="1273628"/>
                <a:gridCol w="1273628"/>
              </a:tblGrid>
              <a:tr h="533775"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SUNDAY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MONDAY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TUESDAY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WEDNESDAY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THURSDAY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FRIDAY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SATURDAY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97205"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109720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109720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109720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102100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139400" y="1627102"/>
            <a:ext cx="1371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First Onam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15524" y="1563737"/>
            <a:ext cx="1371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Thiruvonam</a:t>
            </a:r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Milad</a:t>
            </a:r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-I-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Sherif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90775" y="1654004"/>
            <a:ext cx="1371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Third Onam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" y="2590800"/>
            <a:ext cx="13716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Fourth Onam/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Sree</a:t>
            </a:r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Narayana Guru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Jayanthi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" y="3695700"/>
            <a:ext cx="1371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Srikrishna</a:t>
            </a:r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Jayanthi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" y="4648200"/>
            <a:ext cx="1371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Sree</a:t>
            </a:r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Narayana Guru Samadhi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48845" y="444433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Term 1</a:t>
            </a:r>
            <a:endParaRPr lang="en-US" sz="11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77346" y="373889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Term 1</a:t>
            </a:r>
            <a:endParaRPr lang="en-US" sz="11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23259" y="2574008"/>
            <a:ext cx="145117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School reopens after Onam Holidays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2100482" y="4056960"/>
            <a:ext cx="5000842" cy="2818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2345200" y="4663270"/>
            <a:ext cx="5791200" cy="1293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09600" y="6596390"/>
            <a:ext cx="68771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TEACHER’S DAY/ </a:t>
            </a:r>
            <a:r>
              <a:rPr lang="en-US" sz="1100" b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INTERNATIONAL TRIP/ </a:t>
            </a:r>
            <a:r>
              <a:rPr lang="en-US" sz="1100" b="1" dirty="0" smtClean="0">
                <a:solidFill>
                  <a:srgbClr val="D2A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FIELD TRIP &amp; EXPERIENTIAL VISITS</a:t>
            </a:r>
            <a:endParaRPr lang="en-US" sz="1100" b="1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0" name="Google Shape;110;p3"/>
          <p:cNvSpPr txBox="1"/>
          <p:nvPr/>
        </p:nvSpPr>
        <p:spPr>
          <a:xfrm>
            <a:off x="1621246" y="4930992"/>
            <a:ext cx="2059894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Eye Check Up Gr1&amp;2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2401540" y="5190347"/>
            <a:ext cx="499306" cy="2215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Google Shape;110;p3"/>
          <p:cNvSpPr txBox="1"/>
          <p:nvPr/>
        </p:nvSpPr>
        <p:spPr>
          <a:xfrm>
            <a:off x="6463145" y="4960023"/>
            <a:ext cx="1228188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Mommy/Daddy &amp; Me - KA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5" name="Google Shape;110;p3"/>
          <p:cNvSpPr txBox="1"/>
          <p:nvPr/>
        </p:nvSpPr>
        <p:spPr>
          <a:xfrm>
            <a:off x="2590829" y="5881727"/>
            <a:ext cx="1447799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Healthy Minds Session Gr1&amp;2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3" name="Google Shape;110;p3"/>
          <p:cNvSpPr txBox="1"/>
          <p:nvPr/>
        </p:nvSpPr>
        <p:spPr>
          <a:xfrm>
            <a:off x="6674967" y="3167524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11D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2345200" y="4961459"/>
            <a:ext cx="5791200" cy="12937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331916" y="4704788"/>
            <a:ext cx="16116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Half Yearly Exams</a:t>
            </a:r>
            <a:endParaRPr lang="en-US" sz="1100" b="1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71539" y="5616078"/>
            <a:ext cx="16116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Half Yearly Exams</a:t>
            </a:r>
            <a:endParaRPr lang="en-US" sz="1100" b="1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2426543" y="5870902"/>
            <a:ext cx="501676" cy="2747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745506" y="4959983"/>
            <a:ext cx="13373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Gr4 Cultural Evening</a:t>
            </a:r>
            <a:endParaRPr lang="en-US" sz="11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25765" y="624955"/>
          <a:ext cx="8873193" cy="598773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267599"/>
                <a:gridCol w="1267599"/>
                <a:gridCol w="1267599"/>
                <a:gridCol w="1267599"/>
                <a:gridCol w="1267599"/>
                <a:gridCol w="1267599"/>
                <a:gridCol w="1267599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SUNDAY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MONDAY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TUESDAY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WEDNESDAY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THURSDAY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FRIDAY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SATURDAY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31544"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10175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5</a:t>
                      </a:r>
                      <a:endParaRPr lang="en-US" sz="1600" b="1" dirty="0" smtClean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11036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12</a:t>
                      </a:r>
                      <a:endParaRPr lang="en-US" sz="1600" b="1" dirty="0" smtClean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134207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1211902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762002" y="-182444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1" dirty="0" smtClean="0">
                <a:solidFill>
                  <a:srgbClr val="000099"/>
                </a:solidFill>
                <a:latin typeface="French Script MT" pitchFamily="66" charset="0"/>
              </a:rPr>
              <a:t>October 2025</a:t>
            </a:r>
            <a:endParaRPr lang="en-US" sz="4800" b="1" dirty="0" smtClean="0">
              <a:solidFill>
                <a:srgbClr val="000099"/>
              </a:solidFill>
              <a:latin typeface="French Script MT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69201" y="1396915"/>
            <a:ext cx="1371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Mahanavami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91545" y="1312276"/>
            <a:ext cx="1371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Gandhi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Jayanthi</a:t>
            </a:r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endParaRPr lang="en-US" sz="11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Vijayadasami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4572000"/>
            <a:ext cx="1371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1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Deepavali</a:t>
            </a:r>
            <a:endParaRPr lang="en-US" sz="11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78212" y="6153053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err="1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Scientia</a:t>
            </a:r>
            <a:endParaRPr lang="en-US" sz="11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53199" y="2436971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Impulse</a:t>
            </a:r>
            <a:endParaRPr lang="en-US" sz="11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Google Shape;126;p5"/>
          <p:cNvSpPr txBox="1"/>
          <p:nvPr/>
        </p:nvSpPr>
        <p:spPr>
          <a:xfrm>
            <a:off x="7869380" y="2348119"/>
            <a:ext cx="94903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 </a:t>
            </a:r>
            <a:r>
              <a:rPr lang="en-US" sz="1100" b="1" i="0" u="none" strike="noStrike" cap="none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Fringes</a:t>
            </a:r>
            <a:endParaRPr lang="en-US" sz="1100" b="1" i="0" u="none" strike="noStrike" cap="none" dirty="0" smtClean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2" name="Google Shape;126;p5"/>
          <p:cNvSpPr txBox="1"/>
          <p:nvPr/>
        </p:nvSpPr>
        <p:spPr>
          <a:xfrm>
            <a:off x="4281454" y="4795509"/>
            <a:ext cx="1652750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Sports Heats</a:t>
            </a:r>
            <a:endParaRPr lang="en-US" sz="1100" b="1" i="0" u="none" strike="noStrike" cap="none" dirty="0" smtClean="0">
              <a:solidFill>
                <a:srgbClr val="00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4" name="Google Shape;126;p5"/>
          <p:cNvSpPr txBox="1"/>
          <p:nvPr/>
        </p:nvSpPr>
        <p:spPr>
          <a:xfrm>
            <a:off x="6403227" y="4795509"/>
            <a:ext cx="1292973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 Sports Day</a:t>
            </a:r>
            <a:endParaRPr lang="en-US" sz="1100" b="1" i="0" u="none" strike="noStrike" cap="none" dirty="0" smtClean="0">
              <a:solidFill>
                <a:srgbClr val="00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4724400" y="5072468"/>
            <a:ext cx="838200" cy="0"/>
          </a:xfrm>
          <a:prstGeom prst="line">
            <a:avLst/>
          </a:prstGeom>
          <a:ln w="28575"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oogle Shape;110;p3"/>
          <p:cNvSpPr txBox="1"/>
          <p:nvPr/>
        </p:nvSpPr>
        <p:spPr>
          <a:xfrm>
            <a:off x="7762890" y="1243067"/>
            <a:ext cx="1162015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Working day Gr4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-</a:t>
            </a:r>
            <a:r>
              <a:rPr lang="en-US" sz="1100" b="1" i="0" u="none" strike="noStrike" cap="none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12</a:t>
            </a:r>
            <a:endParaRPr sz="1100" b="1" i="0" u="none" strike="noStrike" cap="none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6" name="Google Shape;110;p3"/>
          <p:cNvSpPr txBox="1"/>
          <p:nvPr/>
        </p:nvSpPr>
        <p:spPr>
          <a:xfrm>
            <a:off x="3817544" y="1936218"/>
            <a:ext cx="1385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err="1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Kalarasna</a:t>
            </a:r>
            <a:endParaRPr sz="1100" b="1" i="0" u="none" strike="noStrike" cap="none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157148" y="2222388"/>
            <a:ext cx="4572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Google Shape;110;p3"/>
          <p:cNvSpPr txBox="1"/>
          <p:nvPr/>
        </p:nvSpPr>
        <p:spPr>
          <a:xfrm>
            <a:off x="6419429" y="3430103"/>
            <a:ext cx="1385157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Diwali Celebrations</a:t>
            </a:r>
            <a:endParaRPr sz="1100" b="1" i="0" u="none" strike="noStrike" cap="none" dirty="0"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2" name="Google Shape;110;p3"/>
          <p:cNvSpPr txBox="1"/>
          <p:nvPr/>
        </p:nvSpPr>
        <p:spPr>
          <a:xfrm>
            <a:off x="6377733" y="5815735"/>
            <a:ext cx="1385157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Kerala </a:t>
            </a:r>
            <a:r>
              <a:rPr lang="en-US" sz="1100" b="1" i="0" u="none" strike="noStrike" cap="none" dirty="0" err="1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Piravi</a:t>
            </a:r>
            <a:r>
              <a:rPr lang="en-US" sz="1100" b="1" i="0" u="none" strike="noStrike" cap="none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 Assembly Gr4</a:t>
            </a:r>
            <a:endParaRPr sz="1100" b="1" i="0" u="none" strike="noStrike" cap="none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3" name="Google Shape;110;p3"/>
          <p:cNvSpPr txBox="1"/>
          <p:nvPr/>
        </p:nvSpPr>
        <p:spPr>
          <a:xfrm>
            <a:off x="5785633" y="5525100"/>
            <a:ext cx="1385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Open House</a:t>
            </a:r>
            <a:endParaRPr sz="1100" b="1" i="0" u="none" strike="noStrike" cap="none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6154968" y="5757603"/>
            <a:ext cx="68603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066801" y="6596390"/>
            <a:ext cx="69773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MATH QUIZ/ GR4 OVERNIGHT TRIP/ </a:t>
            </a:r>
            <a:r>
              <a:rPr lang="en-US" sz="1100" b="1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ENGLISH QUIZ/  </a:t>
            </a:r>
            <a:r>
              <a:rPr lang="en-US" sz="1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FIRE DRILL</a:t>
            </a:r>
            <a:endParaRPr lang="en-US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9" name="Google Shape;110;p3"/>
          <p:cNvSpPr txBox="1"/>
          <p:nvPr/>
        </p:nvSpPr>
        <p:spPr>
          <a:xfrm>
            <a:off x="6456217" y="1311350"/>
            <a:ext cx="1228188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Gandhi </a:t>
            </a:r>
            <a:r>
              <a:rPr lang="en-IN" sz="1100" b="1" dirty="0" err="1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Jayanthi</a:t>
            </a: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 assembly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0" name="Google Shape;110;p3"/>
          <p:cNvSpPr txBox="1"/>
          <p:nvPr/>
        </p:nvSpPr>
        <p:spPr>
          <a:xfrm>
            <a:off x="1710006" y="1916445"/>
            <a:ext cx="1913988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Dental Check Up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1" name="Google Shape;110;p3"/>
          <p:cNvSpPr txBox="1"/>
          <p:nvPr/>
        </p:nvSpPr>
        <p:spPr>
          <a:xfrm>
            <a:off x="3328591" y="2195457"/>
            <a:ext cx="1228188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Star Search - KG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2417347" y="2156569"/>
            <a:ext cx="499306" cy="2215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2166475" y="2428296"/>
            <a:ext cx="3405452" cy="17349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Google Shape;110;p3"/>
          <p:cNvSpPr txBox="1"/>
          <p:nvPr/>
        </p:nvSpPr>
        <p:spPr>
          <a:xfrm>
            <a:off x="6274055" y="3120208"/>
            <a:ext cx="1590561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Parent Interactive Session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5" name="Google Shape;110;p3"/>
          <p:cNvSpPr txBox="1"/>
          <p:nvPr/>
        </p:nvSpPr>
        <p:spPr>
          <a:xfrm>
            <a:off x="3598007" y="2922084"/>
            <a:ext cx="1913988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Rising Star Gr1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2135585" y="3151833"/>
            <a:ext cx="4674526" cy="23013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Google Shape;110;p3"/>
          <p:cNvSpPr txBox="1"/>
          <p:nvPr/>
        </p:nvSpPr>
        <p:spPr>
          <a:xfrm>
            <a:off x="3989423" y="3403397"/>
            <a:ext cx="1131156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Parent as Partners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7" name="Google Shape;110;p3"/>
          <p:cNvSpPr txBox="1"/>
          <p:nvPr/>
        </p:nvSpPr>
        <p:spPr>
          <a:xfrm>
            <a:off x="6548390" y="1664882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9C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8" name="Google Shape;110;p3"/>
          <p:cNvSpPr txBox="1"/>
          <p:nvPr/>
        </p:nvSpPr>
        <p:spPr>
          <a:xfrm>
            <a:off x="1554720" y="2708489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11E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9" name="Google Shape;110;p3"/>
          <p:cNvSpPr txBox="1"/>
          <p:nvPr/>
        </p:nvSpPr>
        <p:spPr>
          <a:xfrm>
            <a:off x="1543458" y="3779956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11F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42" name="Google Shape;110;p3"/>
          <p:cNvSpPr txBox="1"/>
          <p:nvPr/>
        </p:nvSpPr>
        <p:spPr>
          <a:xfrm>
            <a:off x="6617967" y="3750959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</a:t>
            </a:r>
            <a:r>
              <a:rPr lang="en-US" sz="1100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9D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43" name="Google Shape;110;p3"/>
          <p:cNvSpPr txBox="1"/>
          <p:nvPr/>
        </p:nvSpPr>
        <p:spPr>
          <a:xfrm>
            <a:off x="4128644" y="5132843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9E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44" name="Google Shape;110;p3"/>
          <p:cNvSpPr txBox="1"/>
          <p:nvPr/>
        </p:nvSpPr>
        <p:spPr>
          <a:xfrm>
            <a:off x="1610396" y="6307929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9F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45" name="Google Shape;110;p3"/>
          <p:cNvSpPr txBox="1"/>
          <p:nvPr/>
        </p:nvSpPr>
        <p:spPr>
          <a:xfrm>
            <a:off x="4128644" y="6363415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9G</a:t>
            </a:r>
            <a:endParaRPr sz="1100" b="1" i="0" u="none" strike="noStrike" cap="none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18404" y="685800"/>
          <a:ext cx="8915396" cy="54864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273628"/>
                <a:gridCol w="1273628"/>
                <a:gridCol w="1273628"/>
                <a:gridCol w="1273628"/>
                <a:gridCol w="1273628"/>
                <a:gridCol w="1273628"/>
                <a:gridCol w="1273628"/>
              </a:tblGrid>
              <a:tr h="533775"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SUNDAY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MONDAY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TUESDAY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WEDNESDAY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THURSDAY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FRIDAY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dirty="0" smtClean="0">
                          <a:solidFill>
                            <a:srgbClr val="00009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SATURDAY</a:t>
                      </a:r>
                      <a:endParaRPr lang="en-US" sz="1450" dirty="0">
                        <a:solidFill>
                          <a:srgbClr val="00009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1625"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17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18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19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21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22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23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24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25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26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27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28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29</a:t>
                      </a:r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Bahnschrift SemiBold" panose="020B0502040204020203" pitchFamily="34" charset="0"/>
                        </a:rPr>
                        <a:t>30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0070C0"/>
                        </a:solidFill>
                        <a:latin typeface="Bahnschrift SemiBold" panose="020B05020402040202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796145" y="-15240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1" dirty="0" smtClean="0">
                <a:solidFill>
                  <a:srgbClr val="000099"/>
                </a:solidFill>
                <a:latin typeface="French Script MT" pitchFamily="66" charset="0"/>
              </a:rPr>
              <a:t>November 2025</a:t>
            </a:r>
            <a:endParaRPr lang="en-US" sz="4800" b="1" dirty="0">
              <a:solidFill>
                <a:srgbClr val="000099"/>
              </a:solidFill>
              <a:latin typeface="French Script MT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2895600"/>
            <a:ext cx="1676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Portion Completion</a:t>
            </a:r>
            <a:endParaRPr lang="en-US" sz="1100" b="1" dirty="0" smtClean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US" sz="1100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Gr 10&amp;12</a:t>
            </a:r>
            <a:endParaRPr lang="en-US" sz="11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Google Shape;133;p6"/>
          <p:cNvSpPr txBox="1"/>
          <p:nvPr/>
        </p:nvSpPr>
        <p:spPr>
          <a:xfrm>
            <a:off x="2056078" y="1917451"/>
            <a:ext cx="2538460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Choice Cup Badminton/Swimming</a:t>
            </a:r>
            <a:endParaRPr sz="1100" b="1" i="0" u="none" strike="noStrike" cap="none" dirty="0">
              <a:solidFill>
                <a:srgbClr val="00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065603" y="2163693"/>
            <a:ext cx="2538460" cy="1"/>
          </a:xfrm>
          <a:prstGeom prst="line">
            <a:avLst/>
          </a:prstGeom>
          <a:ln w="28575">
            <a:solidFill>
              <a:srgbClr val="00FF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Google Shape;88;p1"/>
          <p:cNvSpPr txBox="1"/>
          <p:nvPr/>
        </p:nvSpPr>
        <p:spPr>
          <a:xfrm>
            <a:off x="6429142" y="2967376"/>
            <a:ext cx="1314916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Children's Day</a:t>
            </a:r>
            <a:endParaRPr sz="3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Google Shape;110;p3"/>
          <p:cNvSpPr txBox="1"/>
          <p:nvPr/>
        </p:nvSpPr>
        <p:spPr>
          <a:xfrm>
            <a:off x="6570963" y="2126613"/>
            <a:ext cx="1087197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Gr2 Cultural Evening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18" name="Google Shape;110;p3"/>
          <p:cNvSpPr txBox="1"/>
          <p:nvPr/>
        </p:nvSpPr>
        <p:spPr>
          <a:xfrm>
            <a:off x="7871785" y="2993650"/>
            <a:ext cx="1162015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Working day Gr6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-</a:t>
            </a:r>
            <a:r>
              <a:rPr lang="en-US" sz="1100" b="1" i="0" u="none" strike="noStrike" cap="none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12</a:t>
            </a:r>
            <a:endParaRPr sz="1100" b="1" i="0" u="none" strike="noStrike" cap="none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-74918" y="6324949"/>
            <a:ext cx="933891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FUN DAY OUT/ LITERARY QUIZ-LITERARY FEST/ GR5 EXCURSION/</a:t>
            </a:r>
            <a:r>
              <a:rPr lang="en-US" sz="1100" b="1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OVERNIGHT TRIP/ FIELD TRIP/ </a:t>
            </a:r>
            <a:r>
              <a:rPr lang="en-US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FIELD TRIP/ </a:t>
            </a:r>
            <a:r>
              <a:rPr lang="en-US" sz="1100" b="1" dirty="0" smtClean="0">
                <a:solidFill>
                  <a:srgbClr val="D2A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FIELD TRIP AND EXPERIENTIAL VISITS/ </a:t>
            </a:r>
            <a:r>
              <a:rPr lang="en-US" sz="1100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MODEL 1</a:t>
            </a:r>
            <a:endParaRPr lang="en-US" sz="1100" b="1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Google Shape;110;p3"/>
          <p:cNvSpPr txBox="1"/>
          <p:nvPr/>
        </p:nvSpPr>
        <p:spPr>
          <a:xfrm>
            <a:off x="3849821" y="3898787"/>
            <a:ext cx="1447799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Healthy Minds Session Gr1&amp;2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7" name="Google Shape;110;p3"/>
          <p:cNvSpPr txBox="1"/>
          <p:nvPr/>
        </p:nvSpPr>
        <p:spPr>
          <a:xfrm>
            <a:off x="6429142" y="4866885"/>
            <a:ext cx="1447799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Kiddies Sports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8" name="Google Shape;88;p1"/>
          <p:cNvSpPr txBox="1"/>
          <p:nvPr/>
        </p:nvSpPr>
        <p:spPr>
          <a:xfrm>
            <a:off x="1268292" y="2179593"/>
            <a:ext cx="1575572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 smtClean="0">
                <a:solidFill>
                  <a:srgbClr val="D2A000"/>
                </a:solidFill>
                <a:latin typeface="Cambria" panose="02040503050406030204" pitchFamily="18" charset="0"/>
                <a:ea typeface="Cambria" panose="02040503050406030204" pitchFamily="18" charset="0"/>
                <a:cs typeface="Algerian"/>
                <a:sym typeface="Algerian"/>
              </a:rPr>
              <a:t>Parent Interactive Session – Term2</a:t>
            </a:r>
            <a:endParaRPr sz="400" b="1" dirty="0">
              <a:solidFill>
                <a:srgbClr val="D2A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9" name="Google Shape;110;p3"/>
          <p:cNvSpPr txBox="1"/>
          <p:nvPr/>
        </p:nvSpPr>
        <p:spPr>
          <a:xfrm>
            <a:off x="1473846" y="2552036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8A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9" name="Google Shape;110;p3"/>
          <p:cNvSpPr txBox="1"/>
          <p:nvPr/>
        </p:nvSpPr>
        <p:spPr>
          <a:xfrm>
            <a:off x="6631901" y="2587158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8B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0" name="Google Shape;110;p3"/>
          <p:cNvSpPr txBox="1"/>
          <p:nvPr/>
        </p:nvSpPr>
        <p:spPr>
          <a:xfrm>
            <a:off x="1500000" y="4225066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8D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1" name="Google Shape;110;p3"/>
          <p:cNvSpPr txBox="1"/>
          <p:nvPr/>
        </p:nvSpPr>
        <p:spPr>
          <a:xfrm>
            <a:off x="1500000" y="3386866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8C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2" name="Google Shape;110;p3"/>
          <p:cNvSpPr txBox="1"/>
          <p:nvPr/>
        </p:nvSpPr>
        <p:spPr>
          <a:xfrm>
            <a:off x="6631901" y="4239975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8E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3" name="Google Shape;110;p3"/>
          <p:cNvSpPr txBox="1"/>
          <p:nvPr/>
        </p:nvSpPr>
        <p:spPr>
          <a:xfrm>
            <a:off x="1509525" y="5063266"/>
            <a:ext cx="1112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Assembly 8F</a:t>
            </a:r>
            <a:endParaRPr sz="1100" b="1" i="0" u="none" strike="noStrike" cap="none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2" name="Google Shape;110;p3"/>
          <p:cNvSpPr txBox="1"/>
          <p:nvPr/>
        </p:nvSpPr>
        <p:spPr>
          <a:xfrm>
            <a:off x="7696815" y="1314559"/>
            <a:ext cx="1385157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Back to Basics Gr5</a:t>
            </a:r>
            <a:endParaRPr sz="1100" b="1" i="0" u="none" strike="noStrike" cap="none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29142" y="3728583"/>
            <a:ext cx="13373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Gr3 Cultural Evening</a:t>
            </a:r>
            <a:endParaRPr lang="en-US" sz="11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4" name="Google Shape;110;p3"/>
          <p:cNvSpPr txBox="1"/>
          <p:nvPr/>
        </p:nvSpPr>
        <p:spPr>
          <a:xfrm>
            <a:off x="5041339" y="4663859"/>
            <a:ext cx="1590561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100" b="1" dirty="0" smtClean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/>
                <a:sym typeface="Consolas" panose="020B0609020204030204"/>
              </a:rPr>
              <a:t>Parent Interactive Session</a:t>
            </a:r>
            <a:endParaRPr sz="1100" b="1" i="0" u="none" strike="noStrike" cap="none" dirty="0">
              <a:solidFill>
                <a:schemeClr val="accent1"/>
              </a:solidFill>
              <a:latin typeface="Cambria" panose="02040503050406030204" pitchFamily="18" charset="0"/>
              <a:ea typeface="Cambria" panose="02040503050406030204" pitchFamily="18" charset="0"/>
              <a:cs typeface="Consolas" panose="020B0609020204030204"/>
              <a:sym typeface="Consolas" panose="020B060902020403020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925883" y="4635265"/>
            <a:ext cx="13373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Gr8 Cultural Evening</a:t>
            </a:r>
            <a:endParaRPr lang="en-US" sz="1100" b="1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6288</Words>
  <Application>WPS Presentation</Application>
  <PresentationFormat>On-screen Show (4:3)</PresentationFormat>
  <Paragraphs>1484</Paragraphs>
  <Slides>14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30" baseType="lpstr">
      <vt:lpstr>Arial</vt:lpstr>
      <vt:lpstr>SimSun</vt:lpstr>
      <vt:lpstr>Wingdings</vt:lpstr>
      <vt:lpstr>Algerian</vt:lpstr>
      <vt:lpstr>Segoe Print</vt:lpstr>
      <vt:lpstr>Cambria</vt:lpstr>
      <vt:lpstr>Algerian</vt:lpstr>
      <vt:lpstr>Aparajita</vt:lpstr>
      <vt:lpstr>Nirmala UI</vt:lpstr>
      <vt:lpstr>Bahnschrift SemiBold</vt:lpstr>
      <vt:lpstr>French Script MT</vt:lpstr>
      <vt:lpstr>Consolas</vt:lpstr>
      <vt:lpstr>Calibri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Smitha</dc:creator>
  <cp:lastModifiedBy>WPS_1726030794</cp:lastModifiedBy>
  <cp:revision>394</cp:revision>
  <cp:lastPrinted>2025-03-03T03:02:00Z</cp:lastPrinted>
  <dcterms:created xsi:type="dcterms:W3CDTF">2015-02-21T06:58:00Z</dcterms:created>
  <dcterms:modified xsi:type="dcterms:W3CDTF">2026-02-02T02:56:14Z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06C8A3DBEB6C44FD8366860B5103657B_13</vt:lpwstr>
  </property>
  <property fmtid="{D5CDD505-2E9C-101B-9397-08002B2CF9AE}" pid="3" name="KSOProductBuildVer">
    <vt:lpwstr>1033-12.2.0.23196</vt:lpwstr>
  </property>
</Properties>
</file>